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68" r:id="rId4"/>
    <p:sldId id="269" r:id="rId5"/>
    <p:sldId id="270" r:id="rId6"/>
    <p:sldId id="274" r:id="rId7"/>
    <p:sldId id="275" r:id="rId8"/>
    <p:sldId id="283" r:id="rId9"/>
    <p:sldId id="279" r:id="rId10"/>
    <p:sldId id="280" r:id="rId11"/>
    <p:sldId id="276" r:id="rId12"/>
    <p:sldId id="281" r:id="rId13"/>
    <p:sldId id="277" r:id="rId14"/>
    <p:sldId id="278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72" r:id="rId23"/>
    <p:sldId id="291" r:id="rId24"/>
    <p:sldId id="295" r:id="rId25"/>
    <p:sldId id="297" r:id="rId26"/>
    <p:sldId id="292" r:id="rId27"/>
    <p:sldId id="293" r:id="rId28"/>
    <p:sldId id="294" r:id="rId29"/>
    <p:sldId id="29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8"/>
  </p:normalViewPr>
  <p:slideViewPr>
    <p:cSldViewPr snapToGrid="0" snapToObjects="1">
      <p:cViewPr varScale="1">
        <p:scale>
          <a:sx n="118" d="100"/>
          <a:sy n="118" d="100"/>
        </p:scale>
        <p:origin x="3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6D304-665E-C74F-B806-2A36A74736B2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0233014C-12C2-8043-B314-DC9780C960C6}">
      <dgm:prSet phldrT="[文字]"/>
      <dgm:spPr>
        <a:solidFill>
          <a:schemeClr val="accent6">
            <a:lumMod val="40000"/>
            <a:lumOff val="60000"/>
            <a:alpha val="5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endParaRPr lang="zh-TW" altLang="en-US" dirty="0"/>
        </a:p>
      </dgm:t>
    </dgm:pt>
    <dgm:pt modelId="{85C5BB54-FC6F-6B43-B09D-EF6C00ABD988}" type="parTrans" cxnId="{E7008C72-63D1-184E-95CE-2A159774DA32}">
      <dgm:prSet/>
      <dgm:spPr/>
      <dgm:t>
        <a:bodyPr/>
        <a:lstStyle/>
        <a:p>
          <a:endParaRPr lang="zh-TW" altLang="en-US"/>
        </a:p>
      </dgm:t>
    </dgm:pt>
    <dgm:pt modelId="{02008DA0-9761-094E-B3A9-7D4295C5951E}" type="sibTrans" cxnId="{E7008C72-63D1-184E-95CE-2A159774DA32}">
      <dgm:prSet/>
      <dgm:spPr/>
      <dgm:t>
        <a:bodyPr/>
        <a:lstStyle/>
        <a:p>
          <a:endParaRPr lang="zh-TW" altLang="en-US"/>
        </a:p>
      </dgm:t>
    </dgm:pt>
    <dgm:pt modelId="{C844D07C-88D1-0F46-AB13-8D49FE960135}">
      <dgm:prSet phldrT="[文字]"/>
      <dgm:spPr>
        <a:solidFill>
          <a:schemeClr val="accent1">
            <a:lumMod val="40000"/>
            <a:lumOff val="60000"/>
            <a:alpha val="50000"/>
          </a:schemeClr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endParaRPr lang="zh-TW" altLang="en-US" dirty="0"/>
        </a:p>
      </dgm:t>
    </dgm:pt>
    <dgm:pt modelId="{9225ABF3-68FC-E94F-99D9-D7CE52A7CA85}" type="parTrans" cxnId="{8C9C02EB-85B5-AB4D-BDD3-4BDC54618656}">
      <dgm:prSet/>
      <dgm:spPr/>
      <dgm:t>
        <a:bodyPr/>
        <a:lstStyle/>
        <a:p>
          <a:endParaRPr lang="zh-TW" altLang="en-US"/>
        </a:p>
      </dgm:t>
    </dgm:pt>
    <dgm:pt modelId="{CC7AB19B-3FD9-1A44-97A5-16B3EAB1FD97}" type="sibTrans" cxnId="{8C9C02EB-85B5-AB4D-BDD3-4BDC54618656}">
      <dgm:prSet/>
      <dgm:spPr/>
      <dgm:t>
        <a:bodyPr/>
        <a:lstStyle/>
        <a:p>
          <a:endParaRPr lang="zh-TW" altLang="en-US"/>
        </a:p>
      </dgm:t>
    </dgm:pt>
    <dgm:pt modelId="{3B2FF820-4A11-B04C-8777-D0760184E09E}">
      <dgm:prSet phldrT="[文字]"/>
      <dgm:spPr>
        <a:solidFill>
          <a:schemeClr val="accent2">
            <a:lumMod val="40000"/>
            <a:lumOff val="60000"/>
            <a:alpha val="5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endParaRPr lang="zh-TW" altLang="en-US" dirty="0"/>
        </a:p>
      </dgm:t>
    </dgm:pt>
    <dgm:pt modelId="{FE818BE6-12E8-5341-929E-53E52CE6CBAD}" type="parTrans" cxnId="{BBBA7224-F510-8E41-859A-C6338CE5767F}">
      <dgm:prSet/>
      <dgm:spPr/>
      <dgm:t>
        <a:bodyPr/>
        <a:lstStyle/>
        <a:p>
          <a:endParaRPr lang="zh-TW" altLang="en-US"/>
        </a:p>
      </dgm:t>
    </dgm:pt>
    <dgm:pt modelId="{AE6C12C4-55B8-7D43-8343-5E47091C2D2C}" type="sibTrans" cxnId="{BBBA7224-F510-8E41-859A-C6338CE5767F}">
      <dgm:prSet/>
      <dgm:spPr/>
      <dgm:t>
        <a:bodyPr/>
        <a:lstStyle/>
        <a:p>
          <a:endParaRPr lang="zh-TW" altLang="en-US"/>
        </a:p>
      </dgm:t>
    </dgm:pt>
    <dgm:pt modelId="{38A1F635-1C19-2647-A152-B5A0F69AD184}" type="pres">
      <dgm:prSet presAssocID="{5C36D304-665E-C74F-B806-2A36A74736B2}" presName="compositeShape" presStyleCnt="0">
        <dgm:presLayoutVars>
          <dgm:chMax val="7"/>
          <dgm:dir/>
          <dgm:resizeHandles val="exact"/>
        </dgm:presLayoutVars>
      </dgm:prSet>
      <dgm:spPr/>
    </dgm:pt>
    <dgm:pt modelId="{6AC8EED4-3706-774F-9FA2-92AC00BD34E3}" type="pres">
      <dgm:prSet presAssocID="{0233014C-12C2-8043-B314-DC9780C960C6}" presName="circ1" presStyleLbl="vennNode1" presStyleIdx="0" presStyleCnt="3"/>
      <dgm:spPr/>
    </dgm:pt>
    <dgm:pt modelId="{367499C6-99D6-1844-9656-7E5C24BC8BB1}" type="pres">
      <dgm:prSet presAssocID="{0233014C-12C2-8043-B314-DC9780C960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FC6D76-E3CE-8541-9701-4AD80A87E7AB}" type="pres">
      <dgm:prSet presAssocID="{C844D07C-88D1-0F46-AB13-8D49FE960135}" presName="circ2" presStyleLbl="vennNode1" presStyleIdx="1" presStyleCnt="3"/>
      <dgm:spPr/>
    </dgm:pt>
    <dgm:pt modelId="{6556F12A-99C3-2F40-8000-CEB5C3CC28AE}" type="pres">
      <dgm:prSet presAssocID="{C844D07C-88D1-0F46-AB13-8D49FE96013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5A53450-C6A8-6B4D-9A2B-ACCB8AFC8762}" type="pres">
      <dgm:prSet presAssocID="{3B2FF820-4A11-B04C-8777-D0760184E09E}" presName="circ3" presStyleLbl="vennNode1" presStyleIdx="2" presStyleCnt="3"/>
      <dgm:spPr/>
    </dgm:pt>
    <dgm:pt modelId="{3E18D5FA-B172-474C-B8A8-52A52584DEDA}" type="pres">
      <dgm:prSet presAssocID="{3B2FF820-4A11-B04C-8777-D0760184E09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5A25A0B-487B-A845-8C15-98E1AED74FFE}" type="presOf" srcId="{C844D07C-88D1-0F46-AB13-8D49FE960135}" destId="{19FC6D76-E3CE-8541-9701-4AD80A87E7AB}" srcOrd="0" destOrd="0" presId="urn:microsoft.com/office/officeart/2005/8/layout/venn1"/>
    <dgm:cxn modelId="{7E12A121-0AAA-754D-9CF7-C295868320DB}" type="presOf" srcId="{5C36D304-665E-C74F-B806-2A36A74736B2}" destId="{38A1F635-1C19-2647-A152-B5A0F69AD184}" srcOrd="0" destOrd="0" presId="urn:microsoft.com/office/officeart/2005/8/layout/venn1"/>
    <dgm:cxn modelId="{BBBA7224-F510-8E41-859A-C6338CE5767F}" srcId="{5C36D304-665E-C74F-B806-2A36A74736B2}" destId="{3B2FF820-4A11-B04C-8777-D0760184E09E}" srcOrd="2" destOrd="0" parTransId="{FE818BE6-12E8-5341-929E-53E52CE6CBAD}" sibTransId="{AE6C12C4-55B8-7D43-8343-5E47091C2D2C}"/>
    <dgm:cxn modelId="{0DED2E51-6237-CE49-9D55-F79C5FB69968}" type="presOf" srcId="{3B2FF820-4A11-B04C-8777-D0760184E09E}" destId="{3E18D5FA-B172-474C-B8A8-52A52584DEDA}" srcOrd="1" destOrd="0" presId="urn:microsoft.com/office/officeart/2005/8/layout/venn1"/>
    <dgm:cxn modelId="{38BA1D65-BEA7-E54D-875A-47879F7596AD}" type="presOf" srcId="{3B2FF820-4A11-B04C-8777-D0760184E09E}" destId="{F5A53450-C6A8-6B4D-9A2B-ACCB8AFC8762}" srcOrd="0" destOrd="0" presId="urn:microsoft.com/office/officeart/2005/8/layout/venn1"/>
    <dgm:cxn modelId="{342B7166-1764-7142-9C65-9D0F17AB4225}" type="presOf" srcId="{0233014C-12C2-8043-B314-DC9780C960C6}" destId="{367499C6-99D6-1844-9656-7E5C24BC8BB1}" srcOrd="1" destOrd="0" presId="urn:microsoft.com/office/officeart/2005/8/layout/venn1"/>
    <dgm:cxn modelId="{E7008C72-63D1-184E-95CE-2A159774DA32}" srcId="{5C36D304-665E-C74F-B806-2A36A74736B2}" destId="{0233014C-12C2-8043-B314-DC9780C960C6}" srcOrd="0" destOrd="0" parTransId="{85C5BB54-FC6F-6B43-B09D-EF6C00ABD988}" sibTransId="{02008DA0-9761-094E-B3A9-7D4295C5951E}"/>
    <dgm:cxn modelId="{9CD111BA-BCD8-F143-A78E-29947A2CF10C}" type="presOf" srcId="{0233014C-12C2-8043-B314-DC9780C960C6}" destId="{6AC8EED4-3706-774F-9FA2-92AC00BD34E3}" srcOrd="0" destOrd="0" presId="urn:microsoft.com/office/officeart/2005/8/layout/venn1"/>
    <dgm:cxn modelId="{062AFAD8-8343-654F-870B-8D98C36911F5}" type="presOf" srcId="{C844D07C-88D1-0F46-AB13-8D49FE960135}" destId="{6556F12A-99C3-2F40-8000-CEB5C3CC28AE}" srcOrd="1" destOrd="0" presId="urn:microsoft.com/office/officeart/2005/8/layout/venn1"/>
    <dgm:cxn modelId="{8C9C02EB-85B5-AB4D-BDD3-4BDC54618656}" srcId="{5C36D304-665E-C74F-B806-2A36A74736B2}" destId="{C844D07C-88D1-0F46-AB13-8D49FE960135}" srcOrd="1" destOrd="0" parTransId="{9225ABF3-68FC-E94F-99D9-D7CE52A7CA85}" sibTransId="{CC7AB19B-3FD9-1A44-97A5-16B3EAB1FD97}"/>
    <dgm:cxn modelId="{D8853F0B-1278-FE42-B178-990C600FAF9F}" type="presParOf" srcId="{38A1F635-1C19-2647-A152-B5A0F69AD184}" destId="{6AC8EED4-3706-774F-9FA2-92AC00BD34E3}" srcOrd="0" destOrd="0" presId="urn:microsoft.com/office/officeart/2005/8/layout/venn1"/>
    <dgm:cxn modelId="{FB4040DC-ECD0-C14C-A03A-F06F37D08C5F}" type="presParOf" srcId="{38A1F635-1C19-2647-A152-B5A0F69AD184}" destId="{367499C6-99D6-1844-9656-7E5C24BC8BB1}" srcOrd="1" destOrd="0" presId="urn:microsoft.com/office/officeart/2005/8/layout/venn1"/>
    <dgm:cxn modelId="{6D03AF1A-5F1C-B545-A22C-F7E99C7D00FE}" type="presParOf" srcId="{38A1F635-1C19-2647-A152-B5A0F69AD184}" destId="{19FC6D76-E3CE-8541-9701-4AD80A87E7AB}" srcOrd="2" destOrd="0" presId="urn:microsoft.com/office/officeart/2005/8/layout/venn1"/>
    <dgm:cxn modelId="{7FFBF9C4-2270-CC48-A5D5-8811A32C6D17}" type="presParOf" srcId="{38A1F635-1C19-2647-A152-B5A0F69AD184}" destId="{6556F12A-99C3-2F40-8000-CEB5C3CC28AE}" srcOrd="3" destOrd="0" presId="urn:microsoft.com/office/officeart/2005/8/layout/venn1"/>
    <dgm:cxn modelId="{57E66CA5-754A-E448-BFD8-93EA200CE906}" type="presParOf" srcId="{38A1F635-1C19-2647-A152-B5A0F69AD184}" destId="{F5A53450-C6A8-6B4D-9A2B-ACCB8AFC8762}" srcOrd="4" destOrd="0" presId="urn:microsoft.com/office/officeart/2005/8/layout/venn1"/>
    <dgm:cxn modelId="{BCEC5FB3-E3C2-FF48-8CE2-09C0AACF935E}" type="presParOf" srcId="{38A1F635-1C19-2647-A152-B5A0F69AD184}" destId="{3E18D5FA-B172-474C-B8A8-52A52584DED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36D304-665E-C74F-B806-2A36A74736B2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0233014C-12C2-8043-B314-DC9780C960C6}">
      <dgm:prSet phldrT="[文字]"/>
      <dgm:spPr>
        <a:solidFill>
          <a:schemeClr val="accent6">
            <a:lumMod val="40000"/>
            <a:lumOff val="60000"/>
            <a:alpha val="5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endParaRPr lang="zh-TW" altLang="en-US" dirty="0"/>
        </a:p>
      </dgm:t>
    </dgm:pt>
    <dgm:pt modelId="{85C5BB54-FC6F-6B43-B09D-EF6C00ABD988}" type="parTrans" cxnId="{E7008C72-63D1-184E-95CE-2A159774DA32}">
      <dgm:prSet/>
      <dgm:spPr/>
      <dgm:t>
        <a:bodyPr/>
        <a:lstStyle/>
        <a:p>
          <a:endParaRPr lang="zh-TW" altLang="en-US"/>
        </a:p>
      </dgm:t>
    </dgm:pt>
    <dgm:pt modelId="{02008DA0-9761-094E-B3A9-7D4295C5951E}" type="sibTrans" cxnId="{E7008C72-63D1-184E-95CE-2A159774DA32}">
      <dgm:prSet/>
      <dgm:spPr/>
      <dgm:t>
        <a:bodyPr/>
        <a:lstStyle/>
        <a:p>
          <a:endParaRPr lang="zh-TW" altLang="en-US"/>
        </a:p>
      </dgm:t>
    </dgm:pt>
    <dgm:pt modelId="{C844D07C-88D1-0F46-AB13-8D49FE960135}">
      <dgm:prSet phldrT="[文字]"/>
      <dgm:spPr>
        <a:solidFill>
          <a:schemeClr val="accent1">
            <a:lumMod val="40000"/>
            <a:lumOff val="60000"/>
            <a:alpha val="50000"/>
          </a:schemeClr>
        </a:solidFill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endParaRPr lang="zh-TW" altLang="en-US" dirty="0"/>
        </a:p>
      </dgm:t>
    </dgm:pt>
    <dgm:pt modelId="{9225ABF3-68FC-E94F-99D9-D7CE52A7CA85}" type="parTrans" cxnId="{8C9C02EB-85B5-AB4D-BDD3-4BDC54618656}">
      <dgm:prSet/>
      <dgm:spPr/>
      <dgm:t>
        <a:bodyPr/>
        <a:lstStyle/>
        <a:p>
          <a:endParaRPr lang="zh-TW" altLang="en-US"/>
        </a:p>
      </dgm:t>
    </dgm:pt>
    <dgm:pt modelId="{CC7AB19B-3FD9-1A44-97A5-16B3EAB1FD97}" type="sibTrans" cxnId="{8C9C02EB-85B5-AB4D-BDD3-4BDC54618656}">
      <dgm:prSet/>
      <dgm:spPr/>
      <dgm:t>
        <a:bodyPr/>
        <a:lstStyle/>
        <a:p>
          <a:endParaRPr lang="zh-TW" altLang="en-US"/>
        </a:p>
      </dgm:t>
    </dgm:pt>
    <dgm:pt modelId="{3B2FF820-4A11-B04C-8777-D0760184E09E}">
      <dgm:prSet phldrT="[文字]"/>
      <dgm:spPr>
        <a:solidFill>
          <a:schemeClr val="accent2">
            <a:lumMod val="40000"/>
            <a:lumOff val="60000"/>
            <a:alpha val="5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endParaRPr lang="zh-TW" altLang="en-US" dirty="0"/>
        </a:p>
      </dgm:t>
    </dgm:pt>
    <dgm:pt modelId="{FE818BE6-12E8-5341-929E-53E52CE6CBAD}" type="parTrans" cxnId="{BBBA7224-F510-8E41-859A-C6338CE5767F}">
      <dgm:prSet/>
      <dgm:spPr/>
      <dgm:t>
        <a:bodyPr/>
        <a:lstStyle/>
        <a:p>
          <a:endParaRPr lang="zh-TW" altLang="en-US"/>
        </a:p>
      </dgm:t>
    </dgm:pt>
    <dgm:pt modelId="{AE6C12C4-55B8-7D43-8343-5E47091C2D2C}" type="sibTrans" cxnId="{BBBA7224-F510-8E41-859A-C6338CE5767F}">
      <dgm:prSet/>
      <dgm:spPr/>
      <dgm:t>
        <a:bodyPr/>
        <a:lstStyle/>
        <a:p>
          <a:endParaRPr lang="zh-TW" altLang="en-US"/>
        </a:p>
      </dgm:t>
    </dgm:pt>
    <dgm:pt modelId="{38A1F635-1C19-2647-A152-B5A0F69AD184}" type="pres">
      <dgm:prSet presAssocID="{5C36D304-665E-C74F-B806-2A36A74736B2}" presName="compositeShape" presStyleCnt="0">
        <dgm:presLayoutVars>
          <dgm:chMax val="7"/>
          <dgm:dir/>
          <dgm:resizeHandles val="exact"/>
        </dgm:presLayoutVars>
      </dgm:prSet>
      <dgm:spPr/>
    </dgm:pt>
    <dgm:pt modelId="{6AC8EED4-3706-774F-9FA2-92AC00BD34E3}" type="pres">
      <dgm:prSet presAssocID="{0233014C-12C2-8043-B314-DC9780C960C6}" presName="circ1" presStyleLbl="vennNode1" presStyleIdx="0" presStyleCnt="3"/>
      <dgm:spPr/>
    </dgm:pt>
    <dgm:pt modelId="{367499C6-99D6-1844-9656-7E5C24BC8BB1}" type="pres">
      <dgm:prSet presAssocID="{0233014C-12C2-8043-B314-DC9780C960C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FC6D76-E3CE-8541-9701-4AD80A87E7AB}" type="pres">
      <dgm:prSet presAssocID="{C844D07C-88D1-0F46-AB13-8D49FE960135}" presName="circ2" presStyleLbl="vennNode1" presStyleIdx="1" presStyleCnt="3"/>
      <dgm:spPr/>
    </dgm:pt>
    <dgm:pt modelId="{6556F12A-99C3-2F40-8000-CEB5C3CC28AE}" type="pres">
      <dgm:prSet presAssocID="{C844D07C-88D1-0F46-AB13-8D49FE96013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5A53450-C6A8-6B4D-9A2B-ACCB8AFC8762}" type="pres">
      <dgm:prSet presAssocID="{3B2FF820-4A11-B04C-8777-D0760184E09E}" presName="circ3" presStyleLbl="vennNode1" presStyleIdx="2" presStyleCnt="3"/>
      <dgm:spPr/>
    </dgm:pt>
    <dgm:pt modelId="{3E18D5FA-B172-474C-B8A8-52A52584DEDA}" type="pres">
      <dgm:prSet presAssocID="{3B2FF820-4A11-B04C-8777-D0760184E09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5A25A0B-487B-A845-8C15-98E1AED74FFE}" type="presOf" srcId="{C844D07C-88D1-0F46-AB13-8D49FE960135}" destId="{19FC6D76-E3CE-8541-9701-4AD80A87E7AB}" srcOrd="0" destOrd="0" presId="urn:microsoft.com/office/officeart/2005/8/layout/venn1"/>
    <dgm:cxn modelId="{7E12A121-0AAA-754D-9CF7-C295868320DB}" type="presOf" srcId="{5C36D304-665E-C74F-B806-2A36A74736B2}" destId="{38A1F635-1C19-2647-A152-B5A0F69AD184}" srcOrd="0" destOrd="0" presId="urn:microsoft.com/office/officeart/2005/8/layout/venn1"/>
    <dgm:cxn modelId="{BBBA7224-F510-8E41-859A-C6338CE5767F}" srcId="{5C36D304-665E-C74F-B806-2A36A74736B2}" destId="{3B2FF820-4A11-B04C-8777-D0760184E09E}" srcOrd="2" destOrd="0" parTransId="{FE818BE6-12E8-5341-929E-53E52CE6CBAD}" sibTransId="{AE6C12C4-55B8-7D43-8343-5E47091C2D2C}"/>
    <dgm:cxn modelId="{0DED2E51-6237-CE49-9D55-F79C5FB69968}" type="presOf" srcId="{3B2FF820-4A11-B04C-8777-D0760184E09E}" destId="{3E18D5FA-B172-474C-B8A8-52A52584DEDA}" srcOrd="1" destOrd="0" presId="urn:microsoft.com/office/officeart/2005/8/layout/venn1"/>
    <dgm:cxn modelId="{38BA1D65-BEA7-E54D-875A-47879F7596AD}" type="presOf" srcId="{3B2FF820-4A11-B04C-8777-D0760184E09E}" destId="{F5A53450-C6A8-6B4D-9A2B-ACCB8AFC8762}" srcOrd="0" destOrd="0" presId="urn:microsoft.com/office/officeart/2005/8/layout/venn1"/>
    <dgm:cxn modelId="{342B7166-1764-7142-9C65-9D0F17AB4225}" type="presOf" srcId="{0233014C-12C2-8043-B314-DC9780C960C6}" destId="{367499C6-99D6-1844-9656-7E5C24BC8BB1}" srcOrd="1" destOrd="0" presId="urn:microsoft.com/office/officeart/2005/8/layout/venn1"/>
    <dgm:cxn modelId="{E7008C72-63D1-184E-95CE-2A159774DA32}" srcId="{5C36D304-665E-C74F-B806-2A36A74736B2}" destId="{0233014C-12C2-8043-B314-DC9780C960C6}" srcOrd="0" destOrd="0" parTransId="{85C5BB54-FC6F-6B43-B09D-EF6C00ABD988}" sibTransId="{02008DA0-9761-094E-B3A9-7D4295C5951E}"/>
    <dgm:cxn modelId="{9CD111BA-BCD8-F143-A78E-29947A2CF10C}" type="presOf" srcId="{0233014C-12C2-8043-B314-DC9780C960C6}" destId="{6AC8EED4-3706-774F-9FA2-92AC00BD34E3}" srcOrd="0" destOrd="0" presId="urn:microsoft.com/office/officeart/2005/8/layout/venn1"/>
    <dgm:cxn modelId="{062AFAD8-8343-654F-870B-8D98C36911F5}" type="presOf" srcId="{C844D07C-88D1-0F46-AB13-8D49FE960135}" destId="{6556F12A-99C3-2F40-8000-CEB5C3CC28AE}" srcOrd="1" destOrd="0" presId="urn:microsoft.com/office/officeart/2005/8/layout/venn1"/>
    <dgm:cxn modelId="{8C9C02EB-85B5-AB4D-BDD3-4BDC54618656}" srcId="{5C36D304-665E-C74F-B806-2A36A74736B2}" destId="{C844D07C-88D1-0F46-AB13-8D49FE960135}" srcOrd="1" destOrd="0" parTransId="{9225ABF3-68FC-E94F-99D9-D7CE52A7CA85}" sibTransId="{CC7AB19B-3FD9-1A44-97A5-16B3EAB1FD97}"/>
    <dgm:cxn modelId="{D8853F0B-1278-FE42-B178-990C600FAF9F}" type="presParOf" srcId="{38A1F635-1C19-2647-A152-B5A0F69AD184}" destId="{6AC8EED4-3706-774F-9FA2-92AC00BD34E3}" srcOrd="0" destOrd="0" presId="urn:microsoft.com/office/officeart/2005/8/layout/venn1"/>
    <dgm:cxn modelId="{FB4040DC-ECD0-C14C-A03A-F06F37D08C5F}" type="presParOf" srcId="{38A1F635-1C19-2647-A152-B5A0F69AD184}" destId="{367499C6-99D6-1844-9656-7E5C24BC8BB1}" srcOrd="1" destOrd="0" presId="urn:microsoft.com/office/officeart/2005/8/layout/venn1"/>
    <dgm:cxn modelId="{6D03AF1A-5F1C-B545-A22C-F7E99C7D00FE}" type="presParOf" srcId="{38A1F635-1C19-2647-A152-B5A0F69AD184}" destId="{19FC6D76-E3CE-8541-9701-4AD80A87E7AB}" srcOrd="2" destOrd="0" presId="urn:microsoft.com/office/officeart/2005/8/layout/venn1"/>
    <dgm:cxn modelId="{7FFBF9C4-2270-CC48-A5D5-8811A32C6D17}" type="presParOf" srcId="{38A1F635-1C19-2647-A152-B5A0F69AD184}" destId="{6556F12A-99C3-2F40-8000-CEB5C3CC28AE}" srcOrd="3" destOrd="0" presId="urn:microsoft.com/office/officeart/2005/8/layout/venn1"/>
    <dgm:cxn modelId="{57E66CA5-754A-E448-BFD8-93EA200CE906}" type="presParOf" srcId="{38A1F635-1C19-2647-A152-B5A0F69AD184}" destId="{F5A53450-C6A8-6B4D-9A2B-ACCB8AFC8762}" srcOrd="4" destOrd="0" presId="urn:microsoft.com/office/officeart/2005/8/layout/venn1"/>
    <dgm:cxn modelId="{BCEC5FB3-E3C2-FF48-8CE2-09C0AACF935E}" type="presParOf" srcId="{38A1F635-1C19-2647-A152-B5A0F69AD184}" destId="{3E18D5FA-B172-474C-B8A8-52A52584DED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8EED4-3706-774F-9FA2-92AC00BD34E3}">
      <dsp:nvSpPr>
        <dsp:cNvPr id="0" name=""/>
        <dsp:cNvSpPr/>
      </dsp:nvSpPr>
      <dsp:spPr>
        <a:xfrm>
          <a:off x="2438399" y="67733"/>
          <a:ext cx="3251200" cy="3251200"/>
        </a:xfrm>
        <a:prstGeom prst="ellipse">
          <a:avLst/>
        </a:prstGeom>
        <a:solidFill>
          <a:schemeClr val="accent6">
            <a:lumMod val="40000"/>
            <a:lumOff val="60000"/>
            <a:alpha val="50000"/>
          </a:schemeClr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/>
        </a:p>
      </dsp:txBody>
      <dsp:txXfrm>
        <a:off x="2871893" y="636693"/>
        <a:ext cx="2384213" cy="1463040"/>
      </dsp:txXfrm>
    </dsp:sp>
    <dsp:sp modelId="{19FC6D76-E3CE-8541-9701-4AD80A87E7AB}">
      <dsp:nvSpPr>
        <dsp:cNvPr id="0" name=""/>
        <dsp:cNvSpPr/>
      </dsp:nvSpPr>
      <dsp:spPr>
        <a:xfrm>
          <a:off x="3611541" y="2099733"/>
          <a:ext cx="3251200" cy="3251200"/>
        </a:xfrm>
        <a:prstGeom prst="ellipse">
          <a:avLst/>
        </a:prstGeom>
        <a:solidFill>
          <a:schemeClr val="accent1">
            <a:lumMod val="40000"/>
            <a:lumOff val="60000"/>
            <a:alpha val="50000"/>
          </a:schemeClr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/>
        </a:p>
      </dsp:txBody>
      <dsp:txXfrm>
        <a:off x="4605866" y="2939626"/>
        <a:ext cx="1950720" cy="1788160"/>
      </dsp:txXfrm>
    </dsp:sp>
    <dsp:sp modelId="{F5A53450-C6A8-6B4D-9A2B-ACCB8AFC8762}">
      <dsp:nvSpPr>
        <dsp:cNvPr id="0" name=""/>
        <dsp:cNvSpPr/>
      </dsp:nvSpPr>
      <dsp:spPr>
        <a:xfrm>
          <a:off x="1265258" y="2099733"/>
          <a:ext cx="3251200" cy="3251200"/>
        </a:xfrm>
        <a:prstGeom prst="ellipse">
          <a:avLst/>
        </a:prstGeom>
        <a:solidFill>
          <a:schemeClr val="accent2">
            <a:lumMod val="40000"/>
            <a:lumOff val="60000"/>
            <a:alpha val="50000"/>
          </a:schemeClr>
        </a:solidFill>
        <a:ln w="12700" cap="flat" cmpd="sng" algn="ctr">
          <a:solidFill>
            <a:schemeClr val="accent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/>
        </a:p>
      </dsp:txBody>
      <dsp:txXfrm>
        <a:off x="1571413" y="2939626"/>
        <a:ext cx="1950720" cy="1788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8EED4-3706-774F-9FA2-92AC00BD34E3}">
      <dsp:nvSpPr>
        <dsp:cNvPr id="0" name=""/>
        <dsp:cNvSpPr/>
      </dsp:nvSpPr>
      <dsp:spPr>
        <a:xfrm>
          <a:off x="2438399" y="67733"/>
          <a:ext cx="3251200" cy="3251200"/>
        </a:xfrm>
        <a:prstGeom prst="ellipse">
          <a:avLst/>
        </a:prstGeom>
        <a:solidFill>
          <a:schemeClr val="accent6">
            <a:lumMod val="40000"/>
            <a:lumOff val="60000"/>
            <a:alpha val="50000"/>
          </a:schemeClr>
        </a:solidFill>
        <a:ln w="12700" cap="flat" cmpd="sng" algn="ctr">
          <a:solidFill>
            <a:schemeClr val="accent6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/>
        </a:p>
      </dsp:txBody>
      <dsp:txXfrm>
        <a:off x="2871893" y="636693"/>
        <a:ext cx="2384213" cy="1463040"/>
      </dsp:txXfrm>
    </dsp:sp>
    <dsp:sp modelId="{19FC6D76-E3CE-8541-9701-4AD80A87E7AB}">
      <dsp:nvSpPr>
        <dsp:cNvPr id="0" name=""/>
        <dsp:cNvSpPr/>
      </dsp:nvSpPr>
      <dsp:spPr>
        <a:xfrm>
          <a:off x="3611541" y="2099733"/>
          <a:ext cx="3251200" cy="3251200"/>
        </a:xfrm>
        <a:prstGeom prst="ellipse">
          <a:avLst/>
        </a:prstGeom>
        <a:solidFill>
          <a:schemeClr val="accent1">
            <a:lumMod val="40000"/>
            <a:lumOff val="60000"/>
            <a:alpha val="50000"/>
          </a:schemeClr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/>
        </a:p>
      </dsp:txBody>
      <dsp:txXfrm>
        <a:off x="4605866" y="2939626"/>
        <a:ext cx="1950720" cy="1788160"/>
      </dsp:txXfrm>
    </dsp:sp>
    <dsp:sp modelId="{F5A53450-C6A8-6B4D-9A2B-ACCB8AFC8762}">
      <dsp:nvSpPr>
        <dsp:cNvPr id="0" name=""/>
        <dsp:cNvSpPr/>
      </dsp:nvSpPr>
      <dsp:spPr>
        <a:xfrm>
          <a:off x="1265258" y="2099733"/>
          <a:ext cx="3251200" cy="3251200"/>
        </a:xfrm>
        <a:prstGeom prst="ellipse">
          <a:avLst/>
        </a:prstGeom>
        <a:solidFill>
          <a:schemeClr val="accent2">
            <a:lumMod val="40000"/>
            <a:lumOff val="60000"/>
            <a:alpha val="50000"/>
          </a:schemeClr>
        </a:solidFill>
        <a:ln w="12700" cap="flat" cmpd="sng" algn="ctr">
          <a:solidFill>
            <a:schemeClr val="accent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/>
        </a:p>
      </dsp:txBody>
      <dsp:txXfrm>
        <a:off x="1571413" y="2939626"/>
        <a:ext cx="1950720" cy="1788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2022/3/29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課堂設計與研究架構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_v1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E2F4C7-3D13-F34A-8C83-A42DB308CBC1}"/>
              </a:ext>
            </a:extLst>
          </p:cNvPr>
          <p:cNvSpPr/>
          <p:nvPr/>
        </p:nvSpPr>
        <p:spPr>
          <a:xfrm>
            <a:off x="3883646" y="209863"/>
            <a:ext cx="7957457" cy="484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35E4B1-3DC7-C846-B1ED-9DC14A90CBC4}"/>
              </a:ext>
            </a:extLst>
          </p:cNvPr>
          <p:cNvSpPr txBox="1"/>
          <p:nvPr/>
        </p:nvSpPr>
        <p:spPr>
          <a:xfrm>
            <a:off x="350897" y="51162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模擬平台第二單元為例：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7491B55-E02E-B543-8E3D-A1B252100CD1}"/>
              </a:ext>
            </a:extLst>
          </p:cNvPr>
          <p:cNvGrpSpPr/>
          <p:nvPr/>
        </p:nvGrpSpPr>
        <p:grpSpPr>
          <a:xfrm>
            <a:off x="1416000" y="4620032"/>
            <a:ext cx="9360001" cy="2028105"/>
            <a:chOff x="1652655" y="2470800"/>
            <a:chExt cx="9360001" cy="202810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631F392-8FA6-EA4C-9CE3-5A0430808AD6}"/>
                </a:ext>
              </a:extLst>
            </p:cNvPr>
            <p:cNvSpPr/>
            <p:nvPr/>
          </p:nvSpPr>
          <p:spPr>
            <a:xfrm>
              <a:off x="1652656" y="2734905"/>
              <a:ext cx="9360000" cy="1764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在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概念反思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的頁面中，會將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類神經網路演算法的運算過程、訓練過程設計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成動畫，或是可供學生操作與觀察的功能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，透過此類功能協助學生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更深入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理解抽象的概念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，也使學生反思課堂中所學的概念。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0F16EB1-73B3-084C-8DD7-D60D966E40C2}"/>
                </a:ext>
              </a:extLst>
            </p:cNvPr>
            <p:cNvSpPr/>
            <p:nvPr/>
          </p:nvSpPr>
          <p:spPr>
            <a:xfrm>
              <a:off x="1652655" y="2470800"/>
              <a:ext cx="14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概念反思</a:t>
              </a: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A65D6C0-A6ED-4E49-AA1D-179852F8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02" y="633057"/>
            <a:ext cx="5677003" cy="40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9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E2F4C7-3D13-F34A-8C83-A42DB308CBC1}"/>
              </a:ext>
            </a:extLst>
          </p:cNvPr>
          <p:cNvSpPr/>
          <p:nvPr/>
        </p:nvSpPr>
        <p:spPr>
          <a:xfrm>
            <a:off x="3883646" y="209863"/>
            <a:ext cx="7957457" cy="484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62FAFD3-95B3-F647-BC1E-82FCB6D298AE}"/>
              </a:ext>
            </a:extLst>
          </p:cNvPr>
          <p:cNvGrpSpPr/>
          <p:nvPr/>
        </p:nvGrpSpPr>
        <p:grpSpPr>
          <a:xfrm>
            <a:off x="1416000" y="4764168"/>
            <a:ext cx="9360000" cy="1740103"/>
            <a:chOff x="1652655" y="2470800"/>
            <a:chExt cx="9360000" cy="174010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68B0ECB-05A6-9F43-BA4A-8A633DC7D838}"/>
                </a:ext>
              </a:extLst>
            </p:cNvPr>
            <p:cNvSpPr/>
            <p:nvPr/>
          </p:nvSpPr>
          <p:spPr>
            <a:xfrm>
              <a:off x="1652655" y="2734903"/>
              <a:ext cx="9360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在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概念理解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的頁面中，會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有較多的文字內容描述每個單元所需要理解的概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念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，敘述中會搭配適當的圖表協助學生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初步了解此單元的概觀架構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C5A625F-6CF0-E548-8FCA-D6F9B3550E1D}"/>
                </a:ext>
              </a:extLst>
            </p:cNvPr>
            <p:cNvSpPr/>
            <p:nvPr/>
          </p:nvSpPr>
          <p:spPr>
            <a:xfrm>
              <a:off x="1652656" y="2470800"/>
              <a:ext cx="1440000" cy="54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概念理解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35E4B1-3DC7-C846-B1ED-9DC14A90CBC4}"/>
              </a:ext>
            </a:extLst>
          </p:cNvPr>
          <p:cNvSpPr txBox="1"/>
          <p:nvPr/>
        </p:nvSpPr>
        <p:spPr>
          <a:xfrm>
            <a:off x="350897" y="51162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模擬平台第四單元為例：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986C63-7F79-D14D-9AD4-1FA44B95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246" y="528263"/>
            <a:ext cx="6738256" cy="42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E2F4C7-3D13-F34A-8C83-A42DB308CBC1}"/>
              </a:ext>
            </a:extLst>
          </p:cNvPr>
          <p:cNvSpPr/>
          <p:nvPr/>
        </p:nvSpPr>
        <p:spPr>
          <a:xfrm>
            <a:off x="3883646" y="209863"/>
            <a:ext cx="7957457" cy="484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35E4B1-3DC7-C846-B1ED-9DC14A90CBC4}"/>
              </a:ext>
            </a:extLst>
          </p:cNvPr>
          <p:cNvSpPr txBox="1"/>
          <p:nvPr/>
        </p:nvSpPr>
        <p:spPr>
          <a:xfrm>
            <a:off x="350897" y="51162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模擬平台第二單元為例：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2906E4D-1BC2-9147-AF50-C603CA97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396" y="1791051"/>
            <a:ext cx="5170094" cy="3232193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0B501A95-E702-2A46-81A9-BBF9A522CA42}"/>
              </a:ext>
            </a:extLst>
          </p:cNvPr>
          <p:cNvGrpSpPr/>
          <p:nvPr/>
        </p:nvGrpSpPr>
        <p:grpSpPr>
          <a:xfrm>
            <a:off x="1415999" y="4476705"/>
            <a:ext cx="9360001" cy="2028105"/>
            <a:chOff x="1151912" y="4285201"/>
            <a:chExt cx="9360001" cy="202810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78F77B-0B5E-4641-A491-31177C15E935}"/>
                </a:ext>
              </a:extLst>
            </p:cNvPr>
            <p:cNvSpPr/>
            <p:nvPr/>
          </p:nvSpPr>
          <p:spPr>
            <a:xfrm>
              <a:off x="1151913" y="4549306"/>
              <a:ext cx="9360000" cy="1764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在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概念應用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的頁面中，會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呈現課堂單元相關的程式實作題目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，學生能夠透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過實作頁面中的程式題目，應用類神經網路的概念，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熟悉理論與實務應用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之間的關聯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DDA9414-2483-F14E-AA04-DA07B4F87215}"/>
                </a:ext>
              </a:extLst>
            </p:cNvPr>
            <p:cNvSpPr/>
            <p:nvPr/>
          </p:nvSpPr>
          <p:spPr>
            <a:xfrm>
              <a:off x="1151912" y="4285201"/>
              <a:ext cx="1440000" cy="54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概念應用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C784E9D-A22A-BD44-A596-B560578B5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32" y="375995"/>
            <a:ext cx="3999592" cy="142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8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E2F4C7-3D13-F34A-8C83-A42DB308CBC1}"/>
              </a:ext>
            </a:extLst>
          </p:cNvPr>
          <p:cNvSpPr/>
          <p:nvPr/>
        </p:nvSpPr>
        <p:spPr>
          <a:xfrm>
            <a:off x="3883646" y="209863"/>
            <a:ext cx="7957457" cy="484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35E4B1-3DC7-C846-B1ED-9DC14A90CBC4}"/>
              </a:ext>
            </a:extLst>
          </p:cNvPr>
          <p:cNvSpPr txBox="1"/>
          <p:nvPr/>
        </p:nvSpPr>
        <p:spPr>
          <a:xfrm>
            <a:off x="350897" y="51162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模擬平台第四單元為例：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7491B55-E02E-B543-8E3D-A1B252100CD1}"/>
              </a:ext>
            </a:extLst>
          </p:cNvPr>
          <p:cNvGrpSpPr/>
          <p:nvPr/>
        </p:nvGrpSpPr>
        <p:grpSpPr>
          <a:xfrm>
            <a:off x="1416000" y="4620032"/>
            <a:ext cx="9360001" cy="2028105"/>
            <a:chOff x="1652655" y="2470800"/>
            <a:chExt cx="9360001" cy="202810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631F392-8FA6-EA4C-9CE3-5A0430808AD6}"/>
                </a:ext>
              </a:extLst>
            </p:cNvPr>
            <p:cNvSpPr/>
            <p:nvPr/>
          </p:nvSpPr>
          <p:spPr>
            <a:xfrm>
              <a:off x="1652656" y="2734905"/>
              <a:ext cx="9360000" cy="1764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在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概念反思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的頁面中，會將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類神經網路演算法的運算過程、訓練過程設計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成動畫，或是可供學生操作與觀察的功能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，透過此類功能協助學生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更深入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理解抽象的概念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，也使學生反思課堂中所學的概念。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0F16EB1-73B3-084C-8DD7-D60D966E40C2}"/>
                </a:ext>
              </a:extLst>
            </p:cNvPr>
            <p:cNvSpPr/>
            <p:nvPr/>
          </p:nvSpPr>
          <p:spPr>
            <a:xfrm>
              <a:off x="1652655" y="2470800"/>
              <a:ext cx="14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概念反思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E6F6716F-F078-9C4B-9A0D-3D85B930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2"/>
          <a:stretch/>
        </p:blipFill>
        <p:spPr>
          <a:xfrm>
            <a:off x="4346288" y="671408"/>
            <a:ext cx="7032172" cy="3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E2F4C7-3D13-F34A-8C83-A42DB308CBC1}"/>
              </a:ext>
            </a:extLst>
          </p:cNvPr>
          <p:cNvSpPr/>
          <p:nvPr/>
        </p:nvSpPr>
        <p:spPr>
          <a:xfrm>
            <a:off x="3883646" y="209863"/>
            <a:ext cx="7957457" cy="484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35E4B1-3DC7-C846-B1ED-9DC14A90CBC4}"/>
              </a:ext>
            </a:extLst>
          </p:cNvPr>
          <p:cNvSpPr txBox="1"/>
          <p:nvPr/>
        </p:nvSpPr>
        <p:spPr>
          <a:xfrm>
            <a:off x="350897" y="51162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模擬平台第四單元為例：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5195274-4BBC-3048-BBB2-7E43CCA4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12833"/>
            <a:ext cx="5535386" cy="27676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A4C1D5-0126-4541-BF50-5D42358F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86" y="286800"/>
            <a:ext cx="3755118" cy="1926033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0B501A95-E702-2A46-81A9-BBF9A522CA42}"/>
              </a:ext>
            </a:extLst>
          </p:cNvPr>
          <p:cNvGrpSpPr/>
          <p:nvPr/>
        </p:nvGrpSpPr>
        <p:grpSpPr>
          <a:xfrm>
            <a:off x="1415999" y="4476705"/>
            <a:ext cx="9360001" cy="2028105"/>
            <a:chOff x="1151912" y="4285201"/>
            <a:chExt cx="9360001" cy="202810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78F77B-0B5E-4641-A491-31177C15E935}"/>
                </a:ext>
              </a:extLst>
            </p:cNvPr>
            <p:cNvSpPr/>
            <p:nvPr/>
          </p:nvSpPr>
          <p:spPr>
            <a:xfrm>
              <a:off x="1151913" y="4549306"/>
              <a:ext cx="9360000" cy="1764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在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概念應用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的頁面中，會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呈現課堂單元相關的程式實作題目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，學生能夠透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過實作頁面中的程式題目，應用類神經網路的概念，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熟悉理論與實務應用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之間的關聯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DDA9414-2483-F14E-AA04-DA07B4F87215}"/>
                </a:ext>
              </a:extLst>
            </p:cNvPr>
            <p:cNvSpPr/>
            <p:nvPr/>
          </p:nvSpPr>
          <p:spPr>
            <a:xfrm>
              <a:off x="1151912" y="4285201"/>
              <a:ext cx="1440000" cy="54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概念應用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92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919C1-8B21-8445-ADC3-6245DE34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學習單設計</a:t>
            </a:r>
            <a:endParaRPr kumimoji="1" lang="zh-TW" altLang="en-US" dirty="0"/>
          </a:p>
        </p:txBody>
      </p:sp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FDD05745-AD88-5445-85A7-259671098C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891335"/>
              </p:ext>
            </p:extLst>
          </p:nvPr>
        </p:nvGraphicFramePr>
        <p:xfrm>
          <a:off x="4241802" y="5575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甜甜圈 8">
            <a:extLst>
              <a:ext uri="{FF2B5EF4-FFF2-40B4-BE49-F238E27FC236}">
                <a16:creationId xmlns:a16="http://schemas.microsoft.com/office/drawing/2014/main" id="{44F1191D-EEC8-2345-B556-19375A45AFE6}"/>
              </a:ext>
            </a:extLst>
          </p:cNvPr>
          <p:cNvSpPr/>
          <p:nvPr/>
        </p:nvSpPr>
        <p:spPr>
          <a:xfrm>
            <a:off x="5274131" y="579362"/>
            <a:ext cx="6063342" cy="6063342"/>
          </a:xfrm>
          <a:prstGeom prst="donut">
            <a:avLst>
              <a:gd name="adj" fmla="val 204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甜甜圈 10">
            <a:extLst>
              <a:ext uri="{FF2B5EF4-FFF2-40B4-BE49-F238E27FC236}">
                <a16:creationId xmlns:a16="http://schemas.microsoft.com/office/drawing/2014/main" id="{08DEF51C-24EC-7740-952A-CFC07E0D4902}"/>
              </a:ext>
            </a:extLst>
          </p:cNvPr>
          <p:cNvSpPr/>
          <p:nvPr/>
        </p:nvSpPr>
        <p:spPr>
          <a:xfrm>
            <a:off x="6052460" y="1368575"/>
            <a:ext cx="4495800" cy="4495800"/>
          </a:xfrm>
          <a:prstGeom prst="donut">
            <a:avLst>
              <a:gd name="adj" fmla="val 168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343DCE-C6D9-0C4E-97BC-B939CE8AAC1A}"/>
              </a:ext>
            </a:extLst>
          </p:cNvPr>
          <p:cNvSpPr txBox="1"/>
          <p:nvPr/>
        </p:nvSpPr>
        <p:spPr>
          <a:xfrm>
            <a:off x="7530655" y="5633542"/>
            <a:ext cx="357020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每個單元需要學會的概念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18130C-EBDD-C249-BBCB-2260C4B86496}"/>
              </a:ext>
            </a:extLst>
          </p:cNvPr>
          <p:cNvSpPr/>
          <p:nvPr/>
        </p:nvSpPr>
        <p:spPr>
          <a:xfrm>
            <a:off x="2096786" y="5003246"/>
            <a:ext cx="2176286" cy="8142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概念理解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E4C83C-9D82-C34F-9199-410344B04C5D}"/>
              </a:ext>
            </a:extLst>
          </p:cNvPr>
          <p:cNvSpPr/>
          <p:nvPr/>
        </p:nvSpPr>
        <p:spPr>
          <a:xfrm>
            <a:off x="1008643" y="5817532"/>
            <a:ext cx="2176286" cy="8142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概念反思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E29572-F7E9-AA4C-9059-85EAF0C2A393}"/>
              </a:ext>
            </a:extLst>
          </p:cNvPr>
          <p:cNvSpPr/>
          <p:nvPr/>
        </p:nvSpPr>
        <p:spPr>
          <a:xfrm>
            <a:off x="3184929" y="5817532"/>
            <a:ext cx="2176286" cy="8142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概念應用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D99010-1EAC-1244-9D3F-061873F218AD}"/>
              </a:ext>
            </a:extLst>
          </p:cNvPr>
          <p:cNvSpPr txBox="1"/>
          <p:nvPr/>
        </p:nvSpPr>
        <p:spPr>
          <a:xfrm>
            <a:off x="230415" y="1941853"/>
            <a:ext cx="6032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針對每個單元會學習到的概念設計問題，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而為了檢視使用模擬平台的學生，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「概念理解」、「概念反思」、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「概念應用」頁面中的學習情形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設計此三種面向所對應的問題供學生作答。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545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C357A03-7234-164A-AE19-65DBC1906955}"/>
              </a:ext>
            </a:extLst>
          </p:cNvPr>
          <p:cNvGrpSpPr/>
          <p:nvPr/>
        </p:nvGrpSpPr>
        <p:grpSpPr>
          <a:xfrm>
            <a:off x="1415999" y="554739"/>
            <a:ext cx="9360001" cy="5748521"/>
            <a:chOff x="1415999" y="353189"/>
            <a:chExt cx="9360001" cy="574852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62FAFD3-95B3-F647-BC1E-82FCB6D298AE}"/>
                </a:ext>
              </a:extLst>
            </p:cNvPr>
            <p:cNvGrpSpPr/>
            <p:nvPr/>
          </p:nvGrpSpPr>
          <p:grpSpPr>
            <a:xfrm>
              <a:off x="1415999" y="353189"/>
              <a:ext cx="9360000" cy="1740103"/>
              <a:chOff x="1652655" y="2470800"/>
              <a:chExt cx="9360000" cy="174010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68B0ECB-05A6-9F43-BA4A-8A633DC7D838}"/>
                  </a:ext>
                </a:extLst>
              </p:cNvPr>
              <p:cNvSpPr/>
              <p:nvPr/>
            </p:nvSpPr>
            <p:spPr>
              <a:xfrm>
                <a:off x="1652655" y="2734903"/>
                <a:ext cx="9360000" cy="14760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此問題類型，</a:t>
                </a:r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針對每個單元所出現的概念定義設計問題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，以檢視學生是否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在「概念理解」頁面中，學習到每個單元內容中的概觀架構。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C5A625F-6CF0-E548-8FCA-D6F9B3550E1D}"/>
                  </a:ext>
                </a:extLst>
              </p:cNvPr>
              <p:cNvSpPr/>
              <p:nvPr/>
            </p:nvSpPr>
            <p:spPr>
              <a:xfrm>
                <a:off x="1652656" y="2470800"/>
                <a:ext cx="2160000" cy="54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概念理解型問題</a:t>
                </a: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76E4E214-D6CA-8E43-AF3A-59F6BA025F21}"/>
                </a:ext>
              </a:extLst>
            </p:cNvPr>
            <p:cNvGrpSpPr/>
            <p:nvPr/>
          </p:nvGrpSpPr>
          <p:grpSpPr>
            <a:xfrm>
              <a:off x="1415999" y="2357395"/>
              <a:ext cx="9360001" cy="1740105"/>
              <a:chOff x="1652655" y="2470800"/>
              <a:chExt cx="9360001" cy="1740105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8E48ABB-7A05-8C4F-9065-09A292F84832}"/>
                  </a:ext>
                </a:extLst>
              </p:cNvPr>
              <p:cNvSpPr/>
              <p:nvPr/>
            </p:nvSpPr>
            <p:spPr>
              <a:xfrm>
                <a:off x="1652656" y="2734905"/>
                <a:ext cx="9360000" cy="14760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此問題類型，</a:t>
                </a:r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針對類神經網路演算法的運算過程、訓練過程設計問題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，以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檢視學生是否在「概念反思」頁面中，更深入學習類神經網路的抽象概念。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76FCF5F-FFEB-0340-B116-E58A733EDD57}"/>
                  </a:ext>
                </a:extLst>
              </p:cNvPr>
              <p:cNvSpPr/>
              <p:nvPr/>
            </p:nvSpPr>
            <p:spPr>
              <a:xfrm>
                <a:off x="1652655" y="2470800"/>
                <a:ext cx="2160000" cy="54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概念反思型問題</a:t>
                </a: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1612B1D1-7669-924E-8BA9-1925ADD895BE}"/>
                </a:ext>
              </a:extLst>
            </p:cNvPr>
            <p:cNvGrpSpPr/>
            <p:nvPr/>
          </p:nvGrpSpPr>
          <p:grpSpPr>
            <a:xfrm>
              <a:off x="1415999" y="4361605"/>
              <a:ext cx="9360001" cy="1740105"/>
              <a:chOff x="1151912" y="4285201"/>
              <a:chExt cx="9360001" cy="174010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C54C15A-563F-024E-AB8B-A5C98E8CF057}"/>
                  </a:ext>
                </a:extLst>
              </p:cNvPr>
              <p:cNvSpPr/>
              <p:nvPr/>
            </p:nvSpPr>
            <p:spPr>
              <a:xfrm>
                <a:off x="1151913" y="4549306"/>
                <a:ext cx="9360000" cy="14760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此問題類型，</a:t>
                </a:r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針對學生透過程式實作的類神經網路進行問答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，以檢視學生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是否在實作程式後，充分理解類神經網路程式的執行過程。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02CF796-837F-5E4F-A175-0A692A86E89A}"/>
                  </a:ext>
                </a:extLst>
              </p:cNvPr>
              <p:cNvSpPr/>
              <p:nvPr/>
            </p:nvSpPr>
            <p:spPr>
              <a:xfrm>
                <a:off x="1151912" y="4285201"/>
                <a:ext cx="2160000" cy="54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概念應用型問題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3782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E2F4C7-3D13-F34A-8C83-A42DB308CBC1}"/>
              </a:ext>
            </a:extLst>
          </p:cNvPr>
          <p:cNvSpPr/>
          <p:nvPr/>
        </p:nvSpPr>
        <p:spPr>
          <a:xfrm>
            <a:off x="3883646" y="209863"/>
            <a:ext cx="7957457" cy="484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35E4B1-3DC7-C846-B1ED-9DC14A90CBC4}"/>
              </a:ext>
            </a:extLst>
          </p:cNvPr>
          <p:cNvSpPr txBox="1"/>
          <p:nvPr/>
        </p:nvSpPr>
        <p:spPr>
          <a:xfrm>
            <a:off x="467391" y="122438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以第三單元問題為例：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488A77-A477-7B40-8496-F3524A63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88" y="1099523"/>
            <a:ext cx="6503971" cy="3068058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1DA248AB-13F7-9F4C-9FE5-04BC9B1EA377}"/>
              </a:ext>
            </a:extLst>
          </p:cNvPr>
          <p:cNvGrpSpPr/>
          <p:nvPr/>
        </p:nvGrpSpPr>
        <p:grpSpPr>
          <a:xfrm>
            <a:off x="1415999" y="4686450"/>
            <a:ext cx="9360000" cy="1740103"/>
            <a:chOff x="1652655" y="2470800"/>
            <a:chExt cx="9360000" cy="1740103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2EB6C4D-25E7-1945-8845-B2988FFE0B0A}"/>
                </a:ext>
              </a:extLst>
            </p:cNvPr>
            <p:cNvSpPr/>
            <p:nvPr/>
          </p:nvSpPr>
          <p:spPr>
            <a:xfrm>
              <a:off x="1652655" y="2734903"/>
              <a:ext cx="9360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此問題類型，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針對每個單元所出現的概念定義設計問題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，以檢視學生是否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在「概念理解」頁面中，學習到每個單元內容中的概觀架構。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3C83FB3-7F29-D144-985C-CC4A845B9372}"/>
                </a:ext>
              </a:extLst>
            </p:cNvPr>
            <p:cNvSpPr/>
            <p:nvPr/>
          </p:nvSpPr>
          <p:spPr>
            <a:xfrm>
              <a:off x="1652656" y="2470800"/>
              <a:ext cx="2160000" cy="54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概念理解型問題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59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E2F4C7-3D13-F34A-8C83-A42DB308CBC1}"/>
              </a:ext>
            </a:extLst>
          </p:cNvPr>
          <p:cNvSpPr/>
          <p:nvPr/>
        </p:nvSpPr>
        <p:spPr>
          <a:xfrm>
            <a:off x="3883646" y="209863"/>
            <a:ext cx="7957457" cy="484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59AEDD-D77F-7A43-8202-10C11F5B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08" y="883411"/>
            <a:ext cx="7094932" cy="35002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6A76F0-CF64-0B46-8237-304198A34CB3}"/>
              </a:ext>
            </a:extLst>
          </p:cNvPr>
          <p:cNvSpPr txBox="1"/>
          <p:nvPr/>
        </p:nvSpPr>
        <p:spPr>
          <a:xfrm>
            <a:off x="467391" y="122438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以第三單元問題為例：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4E8DCBC-3884-D746-95E1-1DC6976CF78D}"/>
              </a:ext>
            </a:extLst>
          </p:cNvPr>
          <p:cNvGrpSpPr/>
          <p:nvPr/>
        </p:nvGrpSpPr>
        <p:grpSpPr>
          <a:xfrm>
            <a:off x="1415999" y="4686450"/>
            <a:ext cx="9360000" cy="1740103"/>
            <a:chOff x="1652655" y="2470800"/>
            <a:chExt cx="9360000" cy="174010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2364331-A36B-9C4D-93A7-6548979D8885}"/>
                </a:ext>
              </a:extLst>
            </p:cNvPr>
            <p:cNvSpPr/>
            <p:nvPr/>
          </p:nvSpPr>
          <p:spPr>
            <a:xfrm>
              <a:off x="1652655" y="2734903"/>
              <a:ext cx="9360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此問題類型，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針對每個單元所出現的概念定義設計問題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，以檢視學生是否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在「概念理解」頁面中，學習到每個單元內容中的概觀架構。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084F6D9-1F5E-2F4A-B7D6-F1B3347F3FAA}"/>
                </a:ext>
              </a:extLst>
            </p:cNvPr>
            <p:cNvSpPr/>
            <p:nvPr/>
          </p:nvSpPr>
          <p:spPr>
            <a:xfrm>
              <a:off x="1652656" y="2470800"/>
              <a:ext cx="2160000" cy="54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概念理解型問題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873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E2F4C7-3D13-F34A-8C83-A42DB308CBC1}"/>
              </a:ext>
            </a:extLst>
          </p:cNvPr>
          <p:cNvSpPr/>
          <p:nvPr/>
        </p:nvSpPr>
        <p:spPr>
          <a:xfrm>
            <a:off x="3883646" y="209863"/>
            <a:ext cx="7957457" cy="484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BD9BE90-2ACC-CD42-AB26-61BB2AC1D4E0}"/>
              </a:ext>
            </a:extLst>
          </p:cNvPr>
          <p:cNvGrpSpPr/>
          <p:nvPr/>
        </p:nvGrpSpPr>
        <p:grpSpPr>
          <a:xfrm>
            <a:off x="1415999" y="4714317"/>
            <a:ext cx="9360001" cy="1740105"/>
            <a:chOff x="1652655" y="2470800"/>
            <a:chExt cx="9360001" cy="174010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07D9EF0-679C-A049-99AC-10CEADAEA114}"/>
                </a:ext>
              </a:extLst>
            </p:cNvPr>
            <p:cNvSpPr/>
            <p:nvPr/>
          </p:nvSpPr>
          <p:spPr>
            <a:xfrm>
              <a:off x="1652656" y="2734905"/>
              <a:ext cx="9360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此問題類型，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針對類神經網路演算法的運算過程、訓練過程設計問題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，以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檢視學生是否在「概念反思」頁面中，更深入學習類神經網路的抽象概念。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302E394-F7F5-BF4F-B7CA-429AE6DF6430}"/>
                </a:ext>
              </a:extLst>
            </p:cNvPr>
            <p:cNvSpPr/>
            <p:nvPr/>
          </p:nvSpPr>
          <p:spPr>
            <a:xfrm>
              <a:off x="1652655" y="2470800"/>
              <a:ext cx="216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概念反思型問題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7DBD210-050C-264B-90D0-DCFB3C3F6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896" y="1482313"/>
            <a:ext cx="7258956" cy="230247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3E9B75-07A8-EA49-9173-DD9507C3D323}"/>
              </a:ext>
            </a:extLst>
          </p:cNvPr>
          <p:cNvSpPr txBox="1"/>
          <p:nvPr/>
        </p:nvSpPr>
        <p:spPr>
          <a:xfrm>
            <a:off x="467391" y="122438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以第三單元問題為例：</a:t>
            </a:r>
          </a:p>
        </p:txBody>
      </p:sp>
    </p:spTree>
    <p:extLst>
      <p:ext uri="{BB962C8B-B14F-4D97-AF65-F5344CB8AC3E}">
        <p14:creationId xmlns:p14="http://schemas.microsoft.com/office/powerpoint/2010/main" val="10909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9C1B9-A8C4-8A47-99EC-C23EC20C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課堂設計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0D8A8-8413-A149-B1E6-8F52FE79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課堂流程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視覺化模擬輔助教學平台設計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學習單設計</a:t>
            </a:r>
          </a:p>
        </p:txBody>
      </p:sp>
    </p:spTree>
    <p:extLst>
      <p:ext uri="{BB962C8B-B14F-4D97-AF65-F5344CB8AC3E}">
        <p14:creationId xmlns:p14="http://schemas.microsoft.com/office/powerpoint/2010/main" val="1252202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E2F4C7-3D13-F34A-8C83-A42DB308CBC1}"/>
              </a:ext>
            </a:extLst>
          </p:cNvPr>
          <p:cNvSpPr/>
          <p:nvPr/>
        </p:nvSpPr>
        <p:spPr>
          <a:xfrm>
            <a:off x="3883646" y="209863"/>
            <a:ext cx="7957457" cy="484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BD9BE90-2ACC-CD42-AB26-61BB2AC1D4E0}"/>
              </a:ext>
            </a:extLst>
          </p:cNvPr>
          <p:cNvGrpSpPr/>
          <p:nvPr/>
        </p:nvGrpSpPr>
        <p:grpSpPr>
          <a:xfrm>
            <a:off x="1415999" y="4714317"/>
            <a:ext cx="9360001" cy="1740105"/>
            <a:chOff x="1652655" y="2470800"/>
            <a:chExt cx="9360001" cy="174010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07D9EF0-679C-A049-99AC-10CEADAEA114}"/>
                </a:ext>
              </a:extLst>
            </p:cNvPr>
            <p:cNvSpPr/>
            <p:nvPr/>
          </p:nvSpPr>
          <p:spPr>
            <a:xfrm>
              <a:off x="1652656" y="2734905"/>
              <a:ext cx="9360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此問題類型，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針對類神經網路演算法的運算過程、訓練過程設計問題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，以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檢視學生是否在「概念反思」頁面中，更深入學習類神經網路的抽象概念。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302E394-F7F5-BF4F-B7CA-429AE6DF6430}"/>
                </a:ext>
              </a:extLst>
            </p:cNvPr>
            <p:cNvSpPr/>
            <p:nvPr/>
          </p:nvSpPr>
          <p:spPr>
            <a:xfrm>
              <a:off x="1652655" y="2470800"/>
              <a:ext cx="216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概念反思型問題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3B9318A-8C3B-C145-A86E-FF2CA56A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942" y="516240"/>
            <a:ext cx="6878864" cy="41558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02E0482-5DD4-0149-B412-4E63FA393D09}"/>
              </a:ext>
            </a:extLst>
          </p:cNvPr>
          <p:cNvSpPr txBox="1"/>
          <p:nvPr/>
        </p:nvSpPr>
        <p:spPr>
          <a:xfrm>
            <a:off x="467391" y="122438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以第二單元問題為例：</a:t>
            </a:r>
          </a:p>
        </p:txBody>
      </p:sp>
    </p:spTree>
    <p:extLst>
      <p:ext uri="{BB962C8B-B14F-4D97-AF65-F5344CB8AC3E}">
        <p14:creationId xmlns:p14="http://schemas.microsoft.com/office/powerpoint/2010/main" val="201893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E2F4C7-3D13-F34A-8C83-A42DB308CBC1}"/>
              </a:ext>
            </a:extLst>
          </p:cNvPr>
          <p:cNvSpPr/>
          <p:nvPr/>
        </p:nvSpPr>
        <p:spPr>
          <a:xfrm>
            <a:off x="3894532" y="269697"/>
            <a:ext cx="7957457" cy="484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2E0482-5DD4-0149-B412-4E63FA393D09}"/>
              </a:ext>
            </a:extLst>
          </p:cNvPr>
          <p:cNvSpPr txBox="1"/>
          <p:nvPr/>
        </p:nvSpPr>
        <p:spPr>
          <a:xfrm>
            <a:off x="467391" y="122438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以第二單元問題為例：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0DCCB2-0742-E24F-AA99-E0690971A1CC}"/>
              </a:ext>
            </a:extLst>
          </p:cNvPr>
          <p:cNvGrpSpPr/>
          <p:nvPr/>
        </p:nvGrpSpPr>
        <p:grpSpPr>
          <a:xfrm>
            <a:off x="1415999" y="4726442"/>
            <a:ext cx="9360001" cy="1740105"/>
            <a:chOff x="1151912" y="4285201"/>
            <a:chExt cx="9360001" cy="174010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F6222B9-7CE2-7048-BEE9-127E72C206C8}"/>
                </a:ext>
              </a:extLst>
            </p:cNvPr>
            <p:cNvSpPr/>
            <p:nvPr/>
          </p:nvSpPr>
          <p:spPr>
            <a:xfrm>
              <a:off x="1151913" y="4549306"/>
              <a:ext cx="9360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此問題類型，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針對學生透過程式實作的類神經網路進行問答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，以檢視學生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是否在實作程式後，充分理解類神經網路程式的執行過程。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19CF86D-982B-1D43-922A-20A76F392D64}"/>
                </a:ext>
              </a:extLst>
            </p:cNvPr>
            <p:cNvSpPr/>
            <p:nvPr/>
          </p:nvSpPr>
          <p:spPr>
            <a:xfrm>
              <a:off x="1151912" y="4285201"/>
              <a:ext cx="2160000" cy="54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概念應用型問題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D8DE975-6A19-074A-8160-1E2E2B4F6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706" y="517219"/>
            <a:ext cx="5779107" cy="434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81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B8693-26E8-7B43-92A3-0CE9DA1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研究架構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DB6E19-9514-C441-A8F4-66A938FB3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研究目的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研究工具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實驗流程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預期結果</a:t>
            </a:r>
          </a:p>
        </p:txBody>
      </p:sp>
    </p:spTree>
    <p:extLst>
      <p:ext uri="{BB962C8B-B14F-4D97-AF65-F5344CB8AC3E}">
        <p14:creationId xmlns:p14="http://schemas.microsoft.com/office/powerpoint/2010/main" val="2987210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B8693-26E8-7B43-92A3-0CE9DA1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研究目的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DB6E19-9514-C441-A8F4-66A938FB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一、探究視覺化模擬輔助教學對人工智慧學習成就之影響。</a:t>
            </a: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　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1.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對於人工智慧概念之影響。</a:t>
            </a: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　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2.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對於人工智慧演算法實作之影響。</a:t>
            </a: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二、探究視覺化模擬輔助教學對人工智慧學習態度之影響。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　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1.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電腦科學學習動機</a:t>
            </a: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　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2.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電腦科學自我效能</a:t>
            </a: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　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3.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資訊科學學習感受</a:t>
            </a: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　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4.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人工智慧課堂學習感受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　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5.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對於人工智慧學習自我評鑑</a:t>
            </a:r>
          </a:p>
          <a:p>
            <a:pPr marL="0" indent="0">
              <a:buNone/>
            </a:pP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605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B8693-26E8-7B43-92A3-0CE9DA1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研究目的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DB6E19-9514-C441-A8F4-66A938FB3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三、探究視覺化模擬輔助教學平台使用感受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　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1.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模擬式教學平台「概念理解」使用感受</a:t>
            </a: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　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2.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模擬式教學平台「概念反思」使用感受</a:t>
            </a: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　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3.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模擬式教學平台「概念應用」使用感受</a:t>
            </a:r>
          </a:p>
          <a:p>
            <a:pPr marL="0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　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4.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「概念理解」、「概念反思」、「概念應用」使用感受比較 </a:t>
            </a:r>
          </a:p>
          <a:p>
            <a:pPr marL="0" indent="0">
              <a:buNone/>
            </a:pP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2402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196AC-1E88-5C46-B6BE-DE011842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研究目的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ADE139A-400E-DD49-88F0-2D89FAA05CF9}"/>
              </a:ext>
            </a:extLst>
          </p:cNvPr>
          <p:cNvGrpSpPr/>
          <p:nvPr/>
        </p:nvGrpSpPr>
        <p:grpSpPr>
          <a:xfrm>
            <a:off x="1240973" y="866950"/>
            <a:ext cx="10112827" cy="5124100"/>
            <a:chOff x="1240973" y="866950"/>
            <a:chExt cx="10112827" cy="512410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DB12D481-6507-E747-BDC2-45DBD9C8A98C}"/>
                </a:ext>
              </a:extLst>
            </p:cNvPr>
            <p:cNvGrpSpPr/>
            <p:nvPr/>
          </p:nvGrpSpPr>
          <p:grpSpPr>
            <a:xfrm>
              <a:off x="1240973" y="2432948"/>
              <a:ext cx="3744000" cy="1992103"/>
              <a:chOff x="1652654" y="2470800"/>
              <a:chExt cx="3744000" cy="1992103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7A4C6DF-B5B2-5244-B108-120BA3993EA9}"/>
                  </a:ext>
                </a:extLst>
              </p:cNvPr>
              <p:cNvSpPr/>
              <p:nvPr/>
            </p:nvSpPr>
            <p:spPr>
              <a:xfrm>
                <a:off x="1652654" y="2734903"/>
                <a:ext cx="3744000" cy="17280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教學方法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1. 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視覺化模擬輔助教學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2. 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講述式教學</a:t>
                </a: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AAB90DC-EDDB-2C49-9D84-A2C0BAFDC819}"/>
                  </a:ext>
                </a:extLst>
              </p:cNvPr>
              <p:cNvSpPr/>
              <p:nvPr/>
            </p:nvSpPr>
            <p:spPr>
              <a:xfrm>
                <a:off x="1652656" y="2470800"/>
                <a:ext cx="1440000" cy="54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自變項</a:t>
                </a: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E8790906-3533-B545-87AB-44654DF74D12}"/>
                </a:ext>
              </a:extLst>
            </p:cNvPr>
            <p:cNvGrpSpPr/>
            <p:nvPr/>
          </p:nvGrpSpPr>
          <p:grpSpPr>
            <a:xfrm>
              <a:off x="6148199" y="866950"/>
              <a:ext cx="5205601" cy="5124100"/>
              <a:chOff x="1652653" y="2470800"/>
              <a:chExt cx="5205601" cy="512410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247E55B-C7E0-724E-8091-19DC342C2666}"/>
                  </a:ext>
                </a:extLst>
              </p:cNvPr>
              <p:cNvSpPr/>
              <p:nvPr/>
            </p:nvSpPr>
            <p:spPr>
              <a:xfrm>
                <a:off x="1652653" y="2734900"/>
                <a:ext cx="5205601" cy="4860000"/>
              </a:xfrm>
              <a:prstGeom prst="rect">
                <a:avLst/>
              </a:prstGeom>
              <a:noFill/>
              <a:ln w="762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學習成就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1.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人工智慧概念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2.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人工智慧演算法實作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學習態度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1. 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電腦科學學習動機</a:t>
                </a:r>
              </a:p>
              <a:p>
                <a:pPr lvl="1"/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2. 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電腦科學自我效能</a:t>
                </a:r>
              </a:p>
              <a:p>
                <a:pPr lvl="1"/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3. 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資訊科學學習感受</a:t>
                </a:r>
              </a:p>
              <a:p>
                <a:pPr lvl="1"/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4. 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人工智慧課堂學習感受</a:t>
                </a:r>
              </a:p>
              <a:p>
                <a:pPr lvl="1"/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5. 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對於人工智慧學習自我評鑑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視覺化模擬輔助教學平台使用感受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EE9D772-5A04-6544-9BB5-2BC2FD325D91}"/>
                  </a:ext>
                </a:extLst>
              </p:cNvPr>
              <p:cNvSpPr/>
              <p:nvPr/>
            </p:nvSpPr>
            <p:spPr>
              <a:xfrm>
                <a:off x="1652656" y="2470800"/>
                <a:ext cx="1440000" cy="54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依變項</a:t>
                </a:r>
              </a:p>
            </p:txBody>
          </p:sp>
        </p:grp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72701E7C-765C-7042-BE3D-3348CD058017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V="1">
              <a:off x="4984973" y="3561050"/>
              <a:ext cx="1163226" cy="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76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B8693-26E8-7B43-92A3-0CE9DA1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研究工具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DB6E19-9514-C441-A8F4-66A938FB3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類神經網路教材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視覺化模擬輔助教學平台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類神經網路學習單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專題製作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類神經網路概念前測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類神經網路概念後測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態度問卷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半結構式訪談題目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731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B8693-26E8-7B43-92A3-0CE9DA1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實驗流程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3AD91F-D86A-234F-8318-454B9C69E0D3}"/>
              </a:ext>
            </a:extLst>
          </p:cNvPr>
          <p:cNvGrpSpPr/>
          <p:nvPr/>
        </p:nvGrpSpPr>
        <p:grpSpPr>
          <a:xfrm>
            <a:off x="226370" y="1954791"/>
            <a:ext cx="3744000" cy="1740103"/>
            <a:chOff x="1652654" y="2470800"/>
            <a:chExt cx="3744000" cy="174010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7A2EFE7-2EA6-AA4C-9B7A-0BA2E747DDE8}"/>
                </a:ext>
              </a:extLst>
            </p:cNvPr>
            <p:cNvSpPr/>
            <p:nvPr/>
          </p:nvSpPr>
          <p:spPr>
            <a:xfrm>
              <a:off x="1652654" y="2734903"/>
              <a:ext cx="3744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1. 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類神經網路概念前測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2. 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態度問卷前測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6E88B48-C67C-EC46-8D28-B81161AF7D57}"/>
                </a:ext>
              </a:extLst>
            </p:cNvPr>
            <p:cNvSpPr/>
            <p:nvPr/>
          </p:nvSpPr>
          <p:spPr>
            <a:xfrm>
              <a:off x="1652656" y="2470800"/>
              <a:ext cx="1440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課前測驗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4066214-B4B7-AA4E-9374-7DE8562C0EF8}"/>
              </a:ext>
            </a:extLst>
          </p:cNvPr>
          <p:cNvGrpSpPr/>
          <p:nvPr/>
        </p:nvGrpSpPr>
        <p:grpSpPr>
          <a:xfrm>
            <a:off x="8482889" y="4235521"/>
            <a:ext cx="3060000" cy="1740103"/>
            <a:chOff x="1652654" y="2470800"/>
            <a:chExt cx="3060000" cy="174010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4754B2D-CAE6-9C4F-866D-148C13DCD588}"/>
                </a:ext>
              </a:extLst>
            </p:cNvPr>
            <p:cNvSpPr/>
            <p:nvPr/>
          </p:nvSpPr>
          <p:spPr>
            <a:xfrm>
              <a:off x="1652654" y="2734903"/>
              <a:ext cx="3060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1. 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專題實作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2. 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專題檢討與討論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85B806-1A1D-4247-BF87-FF947E7C8D2A}"/>
                </a:ext>
              </a:extLst>
            </p:cNvPr>
            <p:cNvSpPr/>
            <p:nvPr/>
          </p:nvSpPr>
          <p:spPr>
            <a:xfrm>
              <a:off x="1652656" y="2470800"/>
              <a:ext cx="1440000" cy="54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專題實作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8F14E4D-34F8-B84F-813D-092AA04C51B3}"/>
              </a:ext>
            </a:extLst>
          </p:cNvPr>
          <p:cNvGrpSpPr/>
          <p:nvPr/>
        </p:nvGrpSpPr>
        <p:grpSpPr>
          <a:xfrm>
            <a:off x="4386000" y="4235521"/>
            <a:ext cx="3420000" cy="1740103"/>
            <a:chOff x="1652654" y="2470800"/>
            <a:chExt cx="3420000" cy="174010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9D16B28-D156-4B4F-B6C6-DF1CE415AFFE}"/>
                </a:ext>
              </a:extLst>
            </p:cNvPr>
            <p:cNvSpPr/>
            <p:nvPr/>
          </p:nvSpPr>
          <p:spPr>
            <a:xfrm>
              <a:off x="1652654" y="2734903"/>
              <a:ext cx="3420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1. 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類神經網路概念後測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2. 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態度問卷後測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4709BC2-F6E1-C644-A8D0-5457503CDBEB}"/>
                </a:ext>
              </a:extLst>
            </p:cNvPr>
            <p:cNvSpPr/>
            <p:nvPr/>
          </p:nvSpPr>
          <p:spPr>
            <a:xfrm>
              <a:off x="1652656" y="2470800"/>
              <a:ext cx="14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課後測驗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A70E1B16-D13C-BD46-99CF-5FEE46E8F775}"/>
              </a:ext>
            </a:extLst>
          </p:cNvPr>
          <p:cNvGrpSpPr/>
          <p:nvPr/>
        </p:nvGrpSpPr>
        <p:grpSpPr>
          <a:xfrm>
            <a:off x="397111" y="4235521"/>
            <a:ext cx="3312000" cy="1740103"/>
            <a:chOff x="1652654" y="2470800"/>
            <a:chExt cx="3312000" cy="1740103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13F60D3-B76E-DA47-BFED-697AC09C4BFA}"/>
                </a:ext>
              </a:extLst>
            </p:cNvPr>
            <p:cNvSpPr/>
            <p:nvPr/>
          </p:nvSpPr>
          <p:spPr>
            <a:xfrm>
              <a:off x="1652654" y="2734903"/>
              <a:ext cx="3312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1.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 半結構式訪談題目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FF7846A-DF77-5A41-A386-B6A01FCED90B}"/>
                </a:ext>
              </a:extLst>
            </p:cNvPr>
            <p:cNvSpPr/>
            <p:nvPr/>
          </p:nvSpPr>
          <p:spPr>
            <a:xfrm>
              <a:off x="1652656" y="2470800"/>
              <a:ext cx="1440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訪談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D32E0C1-B442-7F4F-A46A-B8548B9ADC4A}"/>
              </a:ext>
            </a:extLst>
          </p:cNvPr>
          <p:cNvGrpSpPr/>
          <p:nvPr/>
        </p:nvGrpSpPr>
        <p:grpSpPr>
          <a:xfrm>
            <a:off x="4348544" y="1126793"/>
            <a:ext cx="7617084" cy="2568101"/>
            <a:chOff x="4595999" y="1126793"/>
            <a:chExt cx="7617084" cy="2568101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CAB76BA5-D0FD-CC4D-9A60-B114EADCE9A8}"/>
                </a:ext>
              </a:extLst>
            </p:cNvPr>
            <p:cNvGrpSpPr/>
            <p:nvPr/>
          </p:nvGrpSpPr>
          <p:grpSpPr>
            <a:xfrm>
              <a:off x="4595999" y="1126793"/>
              <a:ext cx="7617084" cy="2568101"/>
              <a:chOff x="1652652" y="2470800"/>
              <a:chExt cx="7617084" cy="2568101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810B3E9-B55D-664D-8682-7C3D513E5555}"/>
                  </a:ext>
                </a:extLst>
              </p:cNvPr>
              <p:cNvSpPr/>
              <p:nvPr/>
            </p:nvSpPr>
            <p:spPr>
              <a:xfrm>
                <a:off x="1652652" y="2734901"/>
                <a:ext cx="7617084" cy="23040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實驗組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　</a:t>
                </a:r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1. 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教師投影片講解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　</a:t>
                </a:r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2.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視覺化模擬輔助教學平台之操作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　</a:t>
                </a:r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3. 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學習單問題討論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　</a:t>
                </a:r>
                <a:r>
                  <a:rPr kumimoji="1" lang="en-US" altLang="zh-TW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4. 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程式實作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996DE99-7837-8E4C-9D54-59510D8B2010}"/>
                  </a:ext>
                </a:extLst>
              </p:cNvPr>
              <p:cNvSpPr/>
              <p:nvPr/>
            </p:nvSpPr>
            <p:spPr>
              <a:xfrm>
                <a:off x="1652656" y="2470800"/>
                <a:ext cx="1440000" cy="540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學習活動</a:t>
                </a:r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D8BD3FF-A1A9-5743-8833-6707278D2525}"/>
                </a:ext>
              </a:extLst>
            </p:cNvPr>
            <p:cNvSpPr txBox="1"/>
            <p:nvPr/>
          </p:nvSpPr>
          <p:spPr>
            <a:xfrm>
              <a:off x="9371911" y="1881174"/>
              <a:ext cx="2610343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控制組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　</a:t>
              </a:r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1. 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教師投影片講解</a:t>
              </a:r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 </a:t>
              </a:r>
            </a:p>
            <a:p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　</a:t>
              </a:r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2. 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學習單問題討論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　</a:t>
              </a:r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3. 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程式實作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2B80F78A-AC21-4242-9924-68904606102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970370" y="2956894"/>
            <a:ext cx="378174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0069CF76-B3FC-6046-9E56-30B45D9BC82F}"/>
              </a:ext>
            </a:extLst>
          </p:cNvPr>
          <p:cNvCxnSpPr>
            <a:cxnSpLocks/>
          </p:cNvCxnSpPr>
          <p:nvPr/>
        </p:nvCxnSpPr>
        <p:spPr>
          <a:xfrm>
            <a:off x="10798629" y="3694894"/>
            <a:ext cx="0" cy="80473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8ABE27D0-72A1-354F-8A1B-47DB55C8FB6F}"/>
              </a:ext>
            </a:extLst>
          </p:cNvPr>
          <p:cNvCxnSpPr>
            <a:cxnSpLocks/>
            <a:stCxn id="15" idx="1"/>
            <a:endCxn id="18" idx="3"/>
          </p:cNvCxnSpPr>
          <p:nvPr/>
        </p:nvCxnSpPr>
        <p:spPr>
          <a:xfrm flipH="1">
            <a:off x="7806000" y="5237624"/>
            <a:ext cx="676889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6B9A5D8D-7D96-C74A-8573-5E193409561C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>
            <a:off x="3709111" y="5237624"/>
            <a:ext cx="676889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529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B8693-26E8-7B43-92A3-0CE9DA14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預期結果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DB6E19-9514-C441-A8F4-66A938FB3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資料搜集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marL="457200" lvl="1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一、量化資料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lvl="2"/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類神經網路概念前測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lvl="2"/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態度問卷前測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lvl="2"/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類神經網路學習單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lvl="2"/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專題實作成果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lvl="2"/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類神經網路概念後測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lvl="2"/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態度問卷後測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marL="457200" lvl="1" indent="0">
              <a:buNone/>
            </a:pP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二、質性資料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pPr lvl="2"/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半結構式訪談紀錄</a:t>
            </a:r>
          </a:p>
        </p:txBody>
      </p:sp>
    </p:spTree>
    <p:extLst>
      <p:ext uri="{BB962C8B-B14F-4D97-AF65-F5344CB8AC3E}">
        <p14:creationId xmlns:p14="http://schemas.microsoft.com/office/powerpoint/2010/main" val="1488003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E5163-BD49-1D4A-9A89-59721D30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預期結果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572CF7-DB5B-8340-B6DF-5CD903297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對人工智慧學習成就之影響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對人工智慧學習態度之影響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視覺化模擬輔助教學平台使用感受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485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課堂流程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FC4516-4159-974F-96CE-AC3203DA4080}"/>
              </a:ext>
            </a:extLst>
          </p:cNvPr>
          <p:cNvSpPr txBox="1"/>
          <p:nvPr/>
        </p:nvSpPr>
        <p:spPr>
          <a:xfrm>
            <a:off x="1110772" y="158183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實驗組</a:t>
            </a:r>
            <a:endParaRPr kumimoji="1" lang="zh-TW" altLang="en-US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038C400-3363-4441-B3D8-3931FE7D54A0}"/>
              </a:ext>
            </a:extLst>
          </p:cNvPr>
          <p:cNvSpPr txBox="1"/>
          <p:nvPr/>
        </p:nvSpPr>
        <p:spPr>
          <a:xfrm>
            <a:off x="1110772" y="42052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控制組</a:t>
            </a:r>
            <a:endParaRPr kumimoji="1" lang="zh-TW" altLang="en-US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435EB61-E149-574D-95D7-61B14C71687D}"/>
              </a:ext>
            </a:extLst>
          </p:cNvPr>
          <p:cNvGrpSpPr/>
          <p:nvPr/>
        </p:nvGrpSpPr>
        <p:grpSpPr>
          <a:xfrm>
            <a:off x="1883400" y="4993118"/>
            <a:ext cx="1980000" cy="1344105"/>
            <a:chOff x="1652656" y="2470800"/>
            <a:chExt cx="1980000" cy="134410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28CC4B3-B76C-3244-9123-C4100421309C}"/>
                </a:ext>
              </a:extLst>
            </p:cNvPr>
            <p:cNvSpPr/>
            <p:nvPr/>
          </p:nvSpPr>
          <p:spPr>
            <a:xfrm>
              <a:off x="1652656" y="2734905"/>
              <a:ext cx="1980000" cy="1080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20~30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分鐘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A16BE19-A0B7-6E4B-97C6-CC2306EF1100}"/>
                </a:ext>
              </a:extLst>
            </p:cNvPr>
            <p:cNvSpPr/>
            <p:nvPr/>
          </p:nvSpPr>
          <p:spPr>
            <a:xfrm>
              <a:off x="1652656" y="2470800"/>
              <a:ext cx="1440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教師講解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62FAFD3-95B3-F647-BC1E-82FCB6D298AE}"/>
              </a:ext>
            </a:extLst>
          </p:cNvPr>
          <p:cNvGrpSpPr/>
          <p:nvPr/>
        </p:nvGrpSpPr>
        <p:grpSpPr>
          <a:xfrm>
            <a:off x="620272" y="2369156"/>
            <a:ext cx="1980000" cy="1344105"/>
            <a:chOff x="1652656" y="2470800"/>
            <a:chExt cx="1980000" cy="134410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68B0ECB-05A6-9F43-BA4A-8A633DC7D838}"/>
                </a:ext>
              </a:extLst>
            </p:cNvPr>
            <p:cNvSpPr/>
            <p:nvPr/>
          </p:nvSpPr>
          <p:spPr>
            <a:xfrm>
              <a:off x="1652656" y="2734905"/>
              <a:ext cx="1980000" cy="1080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20~30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分鐘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C5A625F-6CF0-E548-8FCA-D6F9B3550E1D}"/>
                </a:ext>
              </a:extLst>
            </p:cNvPr>
            <p:cNvSpPr/>
            <p:nvPr/>
          </p:nvSpPr>
          <p:spPr>
            <a:xfrm>
              <a:off x="1652656" y="2470800"/>
              <a:ext cx="1440000" cy="540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教師講解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6E4E214-D6CA-8E43-AF3A-59F6BA025F21}"/>
              </a:ext>
            </a:extLst>
          </p:cNvPr>
          <p:cNvGrpSpPr/>
          <p:nvPr/>
        </p:nvGrpSpPr>
        <p:grpSpPr>
          <a:xfrm>
            <a:off x="3270535" y="2369156"/>
            <a:ext cx="2700686" cy="1344105"/>
            <a:chOff x="1652655" y="2470800"/>
            <a:chExt cx="2700686" cy="134410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8E48ABB-7A05-8C4F-9065-09A292F84832}"/>
                </a:ext>
              </a:extLst>
            </p:cNvPr>
            <p:cNvSpPr/>
            <p:nvPr/>
          </p:nvSpPr>
          <p:spPr>
            <a:xfrm>
              <a:off x="1652656" y="2734905"/>
              <a:ext cx="2700685" cy="1080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15~20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分鐘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76FCF5F-FFEB-0340-B116-E58A733EDD57}"/>
                </a:ext>
              </a:extLst>
            </p:cNvPr>
            <p:cNvSpPr/>
            <p:nvPr/>
          </p:nvSpPr>
          <p:spPr>
            <a:xfrm>
              <a:off x="1652655" y="2470800"/>
              <a:ext cx="2122543" cy="5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模擬平台之操作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8C85D62-0617-2A4E-A0E7-5E8C16900AFC}"/>
              </a:ext>
            </a:extLst>
          </p:cNvPr>
          <p:cNvGrpSpPr/>
          <p:nvPr/>
        </p:nvGrpSpPr>
        <p:grpSpPr>
          <a:xfrm>
            <a:off x="6641485" y="2369156"/>
            <a:ext cx="2700686" cy="1344105"/>
            <a:chOff x="1652655" y="2470800"/>
            <a:chExt cx="2700686" cy="134410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626E9D7-D4F6-DF44-97D0-11C8A2855E92}"/>
                </a:ext>
              </a:extLst>
            </p:cNvPr>
            <p:cNvSpPr/>
            <p:nvPr/>
          </p:nvSpPr>
          <p:spPr>
            <a:xfrm>
              <a:off x="1652656" y="2734905"/>
              <a:ext cx="2700685" cy="1080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20~30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分鐘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E22F34C-4B39-984A-B682-C0699C9076B0}"/>
                </a:ext>
              </a:extLst>
            </p:cNvPr>
            <p:cNvSpPr/>
            <p:nvPr/>
          </p:nvSpPr>
          <p:spPr>
            <a:xfrm>
              <a:off x="1652655" y="2470800"/>
              <a:ext cx="2122543" cy="54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學習單問題討論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8E7A3623-19B9-6742-BEFE-3874F67739CF}"/>
              </a:ext>
            </a:extLst>
          </p:cNvPr>
          <p:cNvGrpSpPr/>
          <p:nvPr/>
        </p:nvGrpSpPr>
        <p:grpSpPr>
          <a:xfrm>
            <a:off x="4745657" y="4993118"/>
            <a:ext cx="2700686" cy="1344105"/>
            <a:chOff x="1652655" y="2470800"/>
            <a:chExt cx="2700686" cy="134410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AC0CE78-090D-664E-B868-47AC559D4451}"/>
                </a:ext>
              </a:extLst>
            </p:cNvPr>
            <p:cNvSpPr/>
            <p:nvPr/>
          </p:nvSpPr>
          <p:spPr>
            <a:xfrm>
              <a:off x="1652656" y="2734905"/>
              <a:ext cx="2700685" cy="1080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30~40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分鐘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1225292-6021-2E4E-8099-CDA7097F4B3D}"/>
                </a:ext>
              </a:extLst>
            </p:cNvPr>
            <p:cNvSpPr/>
            <p:nvPr/>
          </p:nvSpPr>
          <p:spPr>
            <a:xfrm>
              <a:off x="1652655" y="2470800"/>
              <a:ext cx="2122543" cy="54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學習單問題討論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CBCC164-F080-CC4D-8889-25FE3B2A73AA}"/>
              </a:ext>
            </a:extLst>
          </p:cNvPr>
          <p:cNvGrpSpPr/>
          <p:nvPr/>
        </p:nvGrpSpPr>
        <p:grpSpPr>
          <a:xfrm>
            <a:off x="10012435" y="2369156"/>
            <a:ext cx="1980000" cy="1344105"/>
            <a:chOff x="1652656" y="2470800"/>
            <a:chExt cx="1980000" cy="134410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28D289D-A021-0548-B299-FA85AD4FC40F}"/>
                </a:ext>
              </a:extLst>
            </p:cNvPr>
            <p:cNvSpPr/>
            <p:nvPr/>
          </p:nvSpPr>
          <p:spPr>
            <a:xfrm>
              <a:off x="1652656" y="2734905"/>
              <a:ext cx="1980000" cy="1080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20~30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分鐘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22499DC-4A90-B94B-9ADA-02B45700C109}"/>
                </a:ext>
              </a:extLst>
            </p:cNvPr>
            <p:cNvSpPr/>
            <p:nvPr/>
          </p:nvSpPr>
          <p:spPr>
            <a:xfrm>
              <a:off x="1652656" y="2470800"/>
              <a:ext cx="14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程式實作</a:t>
              </a: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71D0CC4-089B-DE41-865F-0C2976C05664}"/>
              </a:ext>
            </a:extLst>
          </p:cNvPr>
          <p:cNvGrpSpPr/>
          <p:nvPr/>
        </p:nvGrpSpPr>
        <p:grpSpPr>
          <a:xfrm>
            <a:off x="8328600" y="4993118"/>
            <a:ext cx="1980000" cy="1344105"/>
            <a:chOff x="1652656" y="2470800"/>
            <a:chExt cx="1980000" cy="134410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A2805B3-5FA8-D84A-9136-047980825298}"/>
                </a:ext>
              </a:extLst>
            </p:cNvPr>
            <p:cNvSpPr/>
            <p:nvPr/>
          </p:nvSpPr>
          <p:spPr>
            <a:xfrm>
              <a:off x="1652656" y="2734905"/>
              <a:ext cx="1980000" cy="1080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20~30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分鐘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39AADE6-3D94-B746-94C3-EBE9AC5365ED}"/>
                </a:ext>
              </a:extLst>
            </p:cNvPr>
            <p:cNvSpPr/>
            <p:nvPr/>
          </p:nvSpPr>
          <p:spPr>
            <a:xfrm>
              <a:off x="1652656" y="2470800"/>
              <a:ext cx="1440000" cy="54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程式實作</a:t>
              </a:r>
            </a:p>
          </p:txBody>
        </p:sp>
      </p:grp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10A0329-2CEA-084E-AF5C-207F3BF868AE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2600272" y="3173261"/>
            <a:ext cx="670264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8684324-7AA6-D140-A7D9-F2A8A3BC108E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5971221" y="3173261"/>
            <a:ext cx="670265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3E11496E-AB8B-704A-852F-2B43812185C0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9342171" y="3173261"/>
            <a:ext cx="670264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ABE05C63-ACC7-764A-8B3E-885A2234597B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3863400" y="5797223"/>
            <a:ext cx="882258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72F0A5CA-6C42-7945-AD1F-46F9CD6A03AB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>
            <a:off x="7446343" y="5797223"/>
            <a:ext cx="882257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46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FB4105C-97C1-884A-A1DA-98A8A2973116}"/>
              </a:ext>
            </a:extLst>
          </p:cNvPr>
          <p:cNvGrpSpPr/>
          <p:nvPr/>
        </p:nvGrpSpPr>
        <p:grpSpPr>
          <a:xfrm>
            <a:off x="1415999" y="1172143"/>
            <a:ext cx="9360002" cy="4513714"/>
            <a:chOff x="1351032" y="1005888"/>
            <a:chExt cx="9360002" cy="4513714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62FAFD3-95B3-F647-BC1E-82FCB6D298AE}"/>
                </a:ext>
              </a:extLst>
            </p:cNvPr>
            <p:cNvGrpSpPr/>
            <p:nvPr/>
          </p:nvGrpSpPr>
          <p:grpSpPr>
            <a:xfrm>
              <a:off x="1351032" y="1005888"/>
              <a:ext cx="9360000" cy="2136103"/>
              <a:chOff x="1652655" y="2470800"/>
              <a:chExt cx="9360000" cy="213610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68B0ECB-05A6-9F43-BA4A-8A633DC7D838}"/>
                  </a:ext>
                </a:extLst>
              </p:cNvPr>
              <p:cNvSpPr/>
              <p:nvPr/>
            </p:nvSpPr>
            <p:spPr>
              <a:xfrm>
                <a:off x="1652655" y="2734903"/>
                <a:ext cx="9360000" cy="18720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教師透過投影片講解類神經網路的概念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，投影片中有類神經網路相關概念的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文字敘述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，以及</a:t>
                </a:r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視覺化的圖表協助學生初步了解每個單元所要介紹的內容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。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註：在這個課堂階段，學生能夠一邊聽講一邊撰寫課程學習單。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C5A625F-6CF0-E548-8FCA-D6F9B3550E1D}"/>
                  </a:ext>
                </a:extLst>
              </p:cNvPr>
              <p:cNvSpPr/>
              <p:nvPr/>
            </p:nvSpPr>
            <p:spPr>
              <a:xfrm>
                <a:off x="1652656" y="2470800"/>
                <a:ext cx="1440000" cy="54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教師講解</a:t>
                </a: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76E4E214-D6CA-8E43-AF3A-59F6BA025F21}"/>
                </a:ext>
              </a:extLst>
            </p:cNvPr>
            <p:cNvGrpSpPr/>
            <p:nvPr/>
          </p:nvGrpSpPr>
          <p:grpSpPr>
            <a:xfrm>
              <a:off x="1351033" y="3383497"/>
              <a:ext cx="9360001" cy="2136105"/>
              <a:chOff x="1652655" y="2470800"/>
              <a:chExt cx="9360001" cy="2136105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8E48ABB-7A05-8C4F-9065-09A292F84832}"/>
                  </a:ext>
                </a:extLst>
              </p:cNvPr>
              <p:cNvSpPr/>
              <p:nvPr/>
            </p:nvSpPr>
            <p:spPr>
              <a:xfrm>
                <a:off x="1652656" y="2734905"/>
                <a:ext cx="9360000" cy="18720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學生在模擬平台上操作與觀察類神經網路演算法相關概念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，在模擬平台上有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設計數項功能讓學生進行</a:t>
                </a:r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「概念理解」、「概念反思」、「概念應用」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。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註：在這個課堂階段，學生能夠一邊使用模擬平台一邊撰寫課程學習單。</a:t>
                </a: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76FCF5F-FFEB-0340-B116-E58A733EDD57}"/>
                  </a:ext>
                </a:extLst>
              </p:cNvPr>
              <p:cNvSpPr/>
              <p:nvPr/>
            </p:nvSpPr>
            <p:spPr>
              <a:xfrm>
                <a:off x="1652655" y="2470800"/>
                <a:ext cx="2122543" cy="54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模擬平台之操作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121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0086D30-994B-334C-AB12-E4DD61EBF8DE}"/>
              </a:ext>
            </a:extLst>
          </p:cNvPr>
          <p:cNvGrpSpPr/>
          <p:nvPr/>
        </p:nvGrpSpPr>
        <p:grpSpPr>
          <a:xfrm>
            <a:off x="1416000" y="746845"/>
            <a:ext cx="9360000" cy="5364309"/>
            <a:chOff x="1416000" y="1050752"/>
            <a:chExt cx="9360000" cy="5364309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78C85D62-0617-2A4E-A0E7-5E8C16900AFC}"/>
                </a:ext>
              </a:extLst>
            </p:cNvPr>
            <p:cNvGrpSpPr/>
            <p:nvPr/>
          </p:nvGrpSpPr>
          <p:grpSpPr>
            <a:xfrm>
              <a:off x="1416000" y="1050752"/>
              <a:ext cx="9360000" cy="2964103"/>
              <a:chOff x="1652655" y="2470800"/>
              <a:chExt cx="9360000" cy="2964103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626E9D7-D4F6-DF44-97D0-11C8A2855E92}"/>
                  </a:ext>
                </a:extLst>
              </p:cNvPr>
              <p:cNvSpPr/>
              <p:nvPr/>
            </p:nvSpPr>
            <p:spPr>
              <a:xfrm>
                <a:off x="1652655" y="2734903"/>
                <a:ext cx="9360000" cy="27000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教師與學生們討論課堂學習單中的問題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，學生也能在此過程，</a:t>
                </a:r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針對前課堂階</a:t>
                </a:r>
                <a:endParaRPr kumimoji="1" lang="en-US" altLang="zh-TW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段所介紹的相關概念提問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，透過問題討論再次釐清類神經網路相關概念。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註：因研究面向需要參考學習單的答題狀況，所以課堂中，</a:t>
                </a:r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有部分題目交由</a:t>
                </a:r>
                <a:endParaRPr kumimoji="1" lang="en-US" altLang="zh-TW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學生自行完成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，不會公佈問題解答，</a:t>
                </a:r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開放式的問答題也會在討論後，由學生</a:t>
                </a:r>
                <a:endParaRPr kumimoji="1" lang="en-US" altLang="zh-TW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自行完成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，此課堂階段也確保學生不互相參考答案。</a:t>
                </a: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E22F34C-4B39-984A-B682-C0699C9076B0}"/>
                  </a:ext>
                </a:extLst>
              </p:cNvPr>
              <p:cNvSpPr/>
              <p:nvPr/>
            </p:nvSpPr>
            <p:spPr>
              <a:xfrm>
                <a:off x="1652655" y="2470800"/>
                <a:ext cx="2122543" cy="54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學習單問題討論</a:t>
                </a:r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DCBCC164-F080-CC4D-8889-25FE3B2A73AA}"/>
                </a:ext>
              </a:extLst>
            </p:cNvPr>
            <p:cNvGrpSpPr/>
            <p:nvPr/>
          </p:nvGrpSpPr>
          <p:grpSpPr>
            <a:xfrm>
              <a:off x="1416000" y="4278958"/>
              <a:ext cx="9360000" cy="2136103"/>
              <a:chOff x="1652656" y="2470800"/>
              <a:chExt cx="9360000" cy="2136103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28D289D-A021-0548-B299-FA85AD4FC40F}"/>
                  </a:ext>
                </a:extLst>
              </p:cNvPr>
              <p:cNvSpPr/>
              <p:nvPr/>
            </p:nvSpPr>
            <p:spPr>
              <a:xfrm>
                <a:off x="1652656" y="2734903"/>
                <a:ext cx="9360000" cy="187200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教師示範類神經網路相關概念如何運用程式實作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，在此過程能重述相關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概念，讓學生理解概念與實作之間的關聯。</a:t>
                </a:r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endParaRPr kumimoji="1" lang="en-US" altLang="zh-TW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  <a:p>
                <a:pPr lvl="1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註：此課堂階段，若學生熟悉程式設計，教師能夠省略示範。</a:t>
                </a: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22499DC-4A90-B94B-9ADA-02B45700C109}"/>
                  </a:ext>
                </a:extLst>
              </p:cNvPr>
              <p:cNvSpPr/>
              <p:nvPr/>
            </p:nvSpPr>
            <p:spPr>
              <a:xfrm>
                <a:off x="1652656" y="2470800"/>
                <a:ext cx="1440000" cy="54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0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程式實作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950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4B370C-93EC-344B-A645-BED18C6A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模擬平台設計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31D3C4-7A48-C844-82E0-1B54A80FCC32}"/>
              </a:ext>
            </a:extLst>
          </p:cNvPr>
          <p:cNvSpPr/>
          <p:nvPr/>
        </p:nvSpPr>
        <p:spPr>
          <a:xfrm>
            <a:off x="1709915" y="2248972"/>
            <a:ext cx="2176286" cy="8142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概念理解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94AE69-1317-424C-BDFE-154C2A083563}"/>
              </a:ext>
            </a:extLst>
          </p:cNvPr>
          <p:cNvSpPr/>
          <p:nvPr/>
        </p:nvSpPr>
        <p:spPr>
          <a:xfrm>
            <a:off x="5007857" y="2248972"/>
            <a:ext cx="2176286" cy="8142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概念反思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D74983-0F1D-ED44-B9AC-365FBBACC606}"/>
              </a:ext>
            </a:extLst>
          </p:cNvPr>
          <p:cNvSpPr/>
          <p:nvPr/>
        </p:nvSpPr>
        <p:spPr>
          <a:xfrm>
            <a:off x="8305799" y="2248972"/>
            <a:ext cx="2176286" cy="8142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概念應用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0E8E59CD-AF1A-DB47-B704-06C85E0ACBE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886201" y="2656115"/>
            <a:ext cx="1121656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BA193F65-E1E3-8D46-9E35-0EBF0A98F24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184143" y="2656115"/>
            <a:ext cx="1121656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16C7466-87C2-FB41-8C85-0B5F5F90396A}"/>
              </a:ext>
            </a:extLst>
          </p:cNvPr>
          <p:cNvGrpSpPr/>
          <p:nvPr/>
        </p:nvGrpSpPr>
        <p:grpSpPr>
          <a:xfrm>
            <a:off x="1415999" y="4028685"/>
            <a:ext cx="9360001" cy="2136105"/>
            <a:chOff x="1416000" y="3549752"/>
            <a:chExt cx="9360001" cy="213610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64D40E7-D0E2-A44A-86AB-E3B36048D1DB}"/>
                </a:ext>
              </a:extLst>
            </p:cNvPr>
            <p:cNvSpPr/>
            <p:nvPr/>
          </p:nvSpPr>
          <p:spPr>
            <a:xfrm>
              <a:off x="1416001" y="3813857"/>
              <a:ext cx="9360000" cy="1872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學生在模擬平台上操作與觀察類神經網路演算法相關概念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，在模擬平台上有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設計數項功能讓學生進行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「概念理解」、「概念反思」、「概念應用」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註：在這個課堂階段，學生能夠一邊使用模擬平台一邊撰寫課程學習單。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809301C-EDB1-3C42-AA43-00EDBCA2013C}"/>
                </a:ext>
              </a:extLst>
            </p:cNvPr>
            <p:cNvSpPr/>
            <p:nvPr/>
          </p:nvSpPr>
          <p:spPr>
            <a:xfrm>
              <a:off x="1416000" y="3549752"/>
              <a:ext cx="2122543" cy="5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模擬平台之操作</a:t>
              </a:r>
            </a:p>
          </p:txBody>
        </p:sp>
      </p:grp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C8A37536-DCA9-724C-A69A-F5D4CC26A00F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V="1">
            <a:off x="4447029" y="600001"/>
            <a:ext cx="12700" cy="3297942"/>
          </a:xfrm>
          <a:prstGeom prst="bentConnector3">
            <a:avLst>
              <a:gd name="adj1" fmla="val 3685717"/>
            </a:avLst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>
            <a:extLst>
              <a:ext uri="{FF2B5EF4-FFF2-40B4-BE49-F238E27FC236}">
                <a16:creationId xmlns:a16="http://schemas.microsoft.com/office/drawing/2014/main" id="{D0F78EDD-EEC8-1B40-B715-9A886F627E2F}"/>
              </a:ext>
            </a:extLst>
          </p:cNvPr>
          <p:cNvCxnSpPr>
            <a:stCxn id="6" idx="2"/>
            <a:endCxn id="5" idx="2"/>
          </p:cNvCxnSpPr>
          <p:nvPr/>
        </p:nvCxnSpPr>
        <p:spPr>
          <a:xfrm rot="5400000">
            <a:off x="7744971" y="1414287"/>
            <a:ext cx="12700" cy="3297942"/>
          </a:xfrm>
          <a:prstGeom prst="bentConnector3">
            <a:avLst>
              <a:gd name="adj1" fmla="val 3085717"/>
            </a:avLst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BDBD9852-5931-C34D-AB21-305971807916}"/>
              </a:ext>
            </a:extLst>
          </p:cNvPr>
          <p:cNvCxnSpPr>
            <a:stCxn id="6" idx="2"/>
            <a:endCxn id="4" idx="2"/>
          </p:cNvCxnSpPr>
          <p:nvPr/>
        </p:nvCxnSpPr>
        <p:spPr>
          <a:xfrm rot="5400000">
            <a:off x="6096000" y="-234684"/>
            <a:ext cx="12700" cy="6595884"/>
          </a:xfrm>
          <a:prstGeom prst="bentConnector3">
            <a:avLst>
              <a:gd name="adj1" fmla="val 5571425"/>
            </a:avLst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76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762FAFD3-95B3-F647-BC1E-82FCB6D298AE}"/>
              </a:ext>
            </a:extLst>
          </p:cNvPr>
          <p:cNvGrpSpPr/>
          <p:nvPr/>
        </p:nvGrpSpPr>
        <p:grpSpPr>
          <a:xfrm>
            <a:off x="1415999" y="353189"/>
            <a:ext cx="9360000" cy="1740103"/>
            <a:chOff x="1652655" y="2470800"/>
            <a:chExt cx="9360000" cy="174010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68B0ECB-05A6-9F43-BA4A-8A633DC7D838}"/>
                </a:ext>
              </a:extLst>
            </p:cNvPr>
            <p:cNvSpPr/>
            <p:nvPr/>
          </p:nvSpPr>
          <p:spPr>
            <a:xfrm>
              <a:off x="1652655" y="2734903"/>
              <a:ext cx="9360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在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概念理解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的頁面中，會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有較多的文字內容描述每個單元所需要理解的概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念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，敘述中會搭配適當的圖表協助學生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初步了解此單元的概觀架構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C5A625F-6CF0-E548-8FCA-D6F9B3550E1D}"/>
                </a:ext>
              </a:extLst>
            </p:cNvPr>
            <p:cNvSpPr/>
            <p:nvPr/>
          </p:nvSpPr>
          <p:spPr>
            <a:xfrm>
              <a:off x="1652656" y="2470800"/>
              <a:ext cx="1440000" cy="54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概念理解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6E4E214-D6CA-8E43-AF3A-59F6BA025F21}"/>
              </a:ext>
            </a:extLst>
          </p:cNvPr>
          <p:cNvGrpSpPr/>
          <p:nvPr/>
        </p:nvGrpSpPr>
        <p:grpSpPr>
          <a:xfrm>
            <a:off x="1416000" y="2270946"/>
            <a:ext cx="9360001" cy="2028105"/>
            <a:chOff x="1652655" y="2470800"/>
            <a:chExt cx="9360001" cy="202810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8E48ABB-7A05-8C4F-9065-09A292F84832}"/>
                </a:ext>
              </a:extLst>
            </p:cNvPr>
            <p:cNvSpPr/>
            <p:nvPr/>
          </p:nvSpPr>
          <p:spPr>
            <a:xfrm>
              <a:off x="1652656" y="2734905"/>
              <a:ext cx="9360000" cy="1764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在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概念反思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的頁面中，會將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類神經網路演算法的運算過程、訓練過程設計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成動畫，或是可供學生操作與觀察的功能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，透過此類功能協助學生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更深入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理解抽象的概念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，也使學生反思課堂中所學的概念。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76FCF5F-FFEB-0340-B116-E58A733EDD57}"/>
                </a:ext>
              </a:extLst>
            </p:cNvPr>
            <p:cNvSpPr/>
            <p:nvPr/>
          </p:nvSpPr>
          <p:spPr>
            <a:xfrm>
              <a:off x="1652655" y="2470800"/>
              <a:ext cx="14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概念反思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612B1D1-7669-924E-8BA9-1925ADD895BE}"/>
              </a:ext>
            </a:extLst>
          </p:cNvPr>
          <p:cNvGrpSpPr/>
          <p:nvPr/>
        </p:nvGrpSpPr>
        <p:grpSpPr>
          <a:xfrm>
            <a:off x="1415999" y="4476705"/>
            <a:ext cx="9360001" cy="2028105"/>
            <a:chOff x="1151912" y="4285201"/>
            <a:chExt cx="9360001" cy="202810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54C15A-563F-024E-AB8B-A5C98E8CF057}"/>
                </a:ext>
              </a:extLst>
            </p:cNvPr>
            <p:cNvSpPr/>
            <p:nvPr/>
          </p:nvSpPr>
          <p:spPr>
            <a:xfrm>
              <a:off x="1151913" y="4549306"/>
              <a:ext cx="9360000" cy="1764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在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概念應用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的頁面中，會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呈現課堂單元相關的程式實作題目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，學生能夠透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過實作頁面中的程式題目，應用類神經網路的概念，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熟悉理論與實務應用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之間的關聯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02CF796-837F-5E4F-A175-0A692A86E89A}"/>
                </a:ext>
              </a:extLst>
            </p:cNvPr>
            <p:cNvSpPr/>
            <p:nvPr/>
          </p:nvSpPr>
          <p:spPr>
            <a:xfrm>
              <a:off x="1151912" y="4285201"/>
              <a:ext cx="1440000" cy="54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概念應用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09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919C1-8B21-8445-ADC3-6245DE34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模擬平台設計</a:t>
            </a:r>
            <a:endParaRPr kumimoji="1" lang="zh-TW" altLang="en-US" dirty="0"/>
          </a:p>
        </p:txBody>
      </p:sp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FDD05745-AD88-5445-85A7-259671098C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83530"/>
              </p:ext>
            </p:extLst>
          </p:nvPr>
        </p:nvGraphicFramePr>
        <p:xfrm>
          <a:off x="3904343" y="5575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甜甜圈 8">
            <a:extLst>
              <a:ext uri="{FF2B5EF4-FFF2-40B4-BE49-F238E27FC236}">
                <a16:creationId xmlns:a16="http://schemas.microsoft.com/office/drawing/2014/main" id="{44F1191D-EEC8-2345-B556-19375A45AFE6}"/>
              </a:ext>
            </a:extLst>
          </p:cNvPr>
          <p:cNvSpPr/>
          <p:nvPr/>
        </p:nvSpPr>
        <p:spPr>
          <a:xfrm>
            <a:off x="4936672" y="579362"/>
            <a:ext cx="6063342" cy="6063342"/>
          </a:xfrm>
          <a:prstGeom prst="donut">
            <a:avLst>
              <a:gd name="adj" fmla="val 204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甜甜圈 10">
            <a:extLst>
              <a:ext uri="{FF2B5EF4-FFF2-40B4-BE49-F238E27FC236}">
                <a16:creationId xmlns:a16="http://schemas.microsoft.com/office/drawing/2014/main" id="{08DEF51C-24EC-7740-952A-CFC07E0D4902}"/>
              </a:ext>
            </a:extLst>
          </p:cNvPr>
          <p:cNvSpPr/>
          <p:nvPr/>
        </p:nvSpPr>
        <p:spPr>
          <a:xfrm>
            <a:off x="5715001" y="1368575"/>
            <a:ext cx="4495800" cy="4495800"/>
          </a:xfrm>
          <a:prstGeom prst="donut">
            <a:avLst>
              <a:gd name="adj" fmla="val 168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343DCE-C6D9-0C4E-97BC-B939CE8AAC1A}"/>
              </a:ext>
            </a:extLst>
          </p:cNvPr>
          <p:cNvSpPr txBox="1"/>
          <p:nvPr/>
        </p:nvSpPr>
        <p:spPr>
          <a:xfrm>
            <a:off x="8316686" y="5489425"/>
            <a:ext cx="357020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每個單元需要學會的概念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18130C-EBDD-C249-BBCB-2260C4B86496}"/>
              </a:ext>
            </a:extLst>
          </p:cNvPr>
          <p:cNvSpPr/>
          <p:nvPr/>
        </p:nvSpPr>
        <p:spPr>
          <a:xfrm>
            <a:off x="1858288" y="3303331"/>
            <a:ext cx="2176286" cy="8142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概念理解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E4C83C-9D82-C34F-9199-410344B04C5D}"/>
              </a:ext>
            </a:extLst>
          </p:cNvPr>
          <p:cNvSpPr/>
          <p:nvPr/>
        </p:nvSpPr>
        <p:spPr>
          <a:xfrm>
            <a:off x="770145" y="4117617"/>
            <a:ext cx="2176286" cy="8142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概念反思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E29572-F7E9-AA4C-9059-85EAF0C2A393}"/>
              </a:ext>
            </a:extLst>
          </p:cNvPr>
          <p:cNvSpPr/>
          <p:nvPr/>
        </p:nvSpPr>
        <p:spPr>
          <a:xfrm>
            <a:off x="2946431" y="4117617"/>
            <a:ext cx="2176286" cy="8142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概念應用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E48437-E5E6-4944-849E-220BC812D6B3}"/>
              </a:ext>
            </a:extLst>
          </p:cNvPr>
          <p:cNvSpPr txBox="1"/>
          <p:nvPr/>
        </p:nvSpPr>
        <p:spPr>
          <a:xfrm>
            <a:off x="634541" y="1960527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如何發展每個頁面需要呈現的功能？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或是呈現哪些文字敘述、圖表？</a:t>
            </a:r>
          </a:p>
        </p:txBody>
      </p:sp>
    </p:spTree>
    <p:extLst>
      <p:ext uri="{BB962C8B-B14F-4D97-AF65-F5344CB8AC3E}">
        <p14:creationId xmlns:p14="http://schemas.microsoft.com/office/powerpoint/2010/main" val="80925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5E2F4C7-3D13-F34A-8C83-A42DB308CBC1}"/>
              </a:ext>
            </a:extLst>
          </p:cNvPr>
          <p:cNvSpPr/>
          <p:nvPr/>
        </p:nvSpPr>
        <p:spPr>
          <a:xfrm>
            <a:off x="3883646" y="209863"/>
            <a:ext cx="7957457" cy="4847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62FAFD3-95B3-F647-BC1E-82FCB6D298AE}"/>
              </a:ext>
            </a:extLst>
          </p:cNvPr>
          <p:cNvGrpSpPr/>
          <p:nvPr/>
        </p:nvGrpSpPr>
        <p:grpSpPr>
          <a:xfrm>
            <a:off x="1416000" y="4764168"/>
            <a:ext cx="9360000" cy="1740103"/>
            <a:chOff x="1652655" y="2470800"/>
            <a:chExt cx="9360000" cy="174010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68B0ECB-05A6-9F43-BA4A-8A633DC7D838}"/>
                </a:ext>
              </a:extLst>
            </p:cNvPr>
            <p:cNvSpPr/>
            <p:nvPr/>
          </p:nvSpPr>
          <p:spPr>
            <a:xfrm>
              <a:off x="1652655" y="2734903"/>
              <a:ext cx="9360000" cy="1476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在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概念理解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的頁面中，會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有較多的文字內容描述每個單元所需要理解的概</a:t>
              </a:r>
              <a:endPara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endParaRPr>
            </a:p>
            <a:p>
              <a:pPr lvl="1"/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念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，敘述中會搭配適當的圖表協助學生</a:t>
              </a:r>
              <a:r>
                <a:rPr kumimoji="1" lang="zh-TW" alt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初步了解此單元的概觀架構</a:t>
              </a:r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。</a:t>
              </a:r>
              <a:endParaRPr kumimoji="1" lang="en-US" altLang="zh-TW" sz="2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C5A625F-6CF0-E548-8FCA-D6F9B3550E1D}"/>
                </a:ext>
              </a:extLst>
            </p:cNvPr>
            <p:cNvSpPr/>
            <p:nvPr/>
          </p:nvSpPr>
          <p:spPr>
            <a:xfrm>
              <a:off x="1652656" y="2470800"/>
              <a:ext cx="1440000" cy="54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概念理解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35E4B1-3DC7-C846-B1ED-9DC14A90CBC4}"/>
              </a:ext>
            </a:extLst>
          </p:cNvPr>
          <p:cNvSpPr txBox="1"/>
          <p:nvPr/>
        </p:nvSpPr>
        <p:spPr>
          <a:xfrm>
            <a:off x="350897" y="51162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模擬平台第二單元為例：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6556CA-2534-A94C-A640-785A3D9E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004" y="607275"/>
            <a:ext cx="6680200" cy="40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6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22155</TotalTime>
  <Words>1796</Words>
  <Application>Microsoft Macintosh PowerPoint</Application>
  <PresentationFormat>寬螢幕</PresentationFormat>
  <Paragraphs>224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Heiti SC Medium</vt:lpstr>
      <vt:lpstr>Arial</vt:lpstr>
      <vt:lpstr>Calibri</vt:lpstr>
      <vt:lpstr>Calibri Light</vt:lpstr>
      <vt:lpstr>Office 佈景主題</vt:lpstr>
      <vt:lpstr>類神經網路</vt:lpstr>
      <vt:lpstr>課堂設計</vt:lpstr>
      <vt:lpstr>課堂流程</vt:lpstr>
      <vt:lpstr>PowerPoint 簡報</vt:lpstr>
      <vt:lpstr>PowerPoint 簡報</vt:lpstr>
      <vt:lpstr>模擬平台設計</vt:lpstr>
      <vt:lpstr>PowerPoint 簡報</vt:lpstr>
      <vt:lpstr>模擬平台設計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學習單設計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研究架構</vt:lpstr>
      <vt:lpstr>研究目的</vt:lpstr>
      <vt:lpstr>研究目的</vt:lpstr>
      <vt:lpstr>研究目的</vt:lpstr>
      <vt:lpstr>研究工具</vt:lpstr>
      <vt:lpstr>實驗流程</vt:lpstr>
      <vt:lpstr>預期結果</vt:lpstr>
      <vt:lpstr>預期結果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37</cp:revision>
  <dcterms:created xsi:type="dcterms:W3CDTF">2022-01-05T17:12:29Z</dcterms:created>
  <dcterms:modified xsi:type="dcterms:W3CDTF">2022-03-29T05:30:31Z</dcterms:modified>
</cp:coreProperties>
</file>